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" ContentType="image/ti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59" r:id="rId9"/>
    <p:sldId id="266" r:id="rId10"/>
    <p:sldId id="265" r:id="rId11"/>
    <p:sldId id="267" r:id="rId12"/>
    <p:sldId id="268" r:id="rId13"/>
    <p:sldId id="269" r:id="rId1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1D8"/>
          </a:solidFill>
        </a:fill>
      </a:tcStyle>
    </a:wholeTbl>
    <a:band2H>
      <a:tcTxStyle/>
      <a:tcStyle>
        <a:tcBdr/>
        <a:fill>
          <a:solidFill>
            <a:srgbClr val="E7E9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3CB"/>
          </a:solidFill>
        </a:fill>
      </a:tcStyle>
    </a:wholeTbl>
    <a:band2H>
      <a:tcTxStyle/>
      <a:tcStyle>
        <a:tcBdr/>
        <a:fill>
          <a:solidFill>
            <a:srgbClr val="E7EA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E1CC"/>
          </a:solidFill>
        </a:fill>
      </a:tcStyle>
    </a:wholeTbl>
    <a:band2H>
      <a:tcTxStyle/>
      <a:tcStyle>
        <a:tcBdr/>
        <a:fill>
          <a:solidFill>
            <a:srgbClr val="E8F0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92" autoAdjust="0"/>
    <p:restoredTop sz="86425" autoAdjust="0"/>
  </p:normalViewPr>
  <p:slideViewPr>
    <p:cSldViewPr snapToGrid="0">
      <p:cViewPr varScale="1">
        <p:scale>
          <a:sx n="114" d="100"/>
          <a:sy n="114" d="100"/>
        </p:scale>
        <p:origin x="84" y="738"/>
      </p:cViewPr>
      <p:guideLst/>
    </p:cSldViewPr>
  </p:slideViewPr>
  <p:outlineViewPr>
    <p:cViewPr>
      <p:scale>
        <a:sx n="33" d="100"/>
        <a:sy n="33" d="100"/>
      </p:scale>
      <p:origin x="0" y="-61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Aptos"/>
      </a:defRPr>
    </a:lvl1pPr>
    <a:lvl2pPr indent="228600" latinLnBrk="0">
      <a:defRPr sz="1200">
        <a:latin typeface="+mn-lt"/>
        <a:ea typeface="+mn-ea"/>
        <a:cs typeface="+mn-cs"/>
        <a:sym typeface="Aptos"/>
      </a:defRPr>
    </a:lvl2pPr>
    <a:lvl3pPr indent="457200" latinLnBrk="0">
      <a:defRPr sz="1200">
        <a:latin typeface="+mn-lt"/>
        <a:ea typeface="+mn-ea"/>
        <a:cs typeface="+mn-cs"/>
        <a:sym typeface="Aptos"/>
      </a:defRPr>
    </a:lvl3pPr>
    <a:lvl4pPr indent="685800" latinLnBrk="0">
      <a:defRPr sz="1200">
        <a:latin typeface="+mn-lt"/>
        <a:ea typeface="+mn-ea"/>
        <a:cs typeface="+mn-cs"/>
        <a:sym typeface="Aptos"/>
      </a:defRPr>
    </a:lvl4pPr>
    <a:lvl5pPr indent="914400" latinLnBrk="0">
      <a:defRPr sz="1200">
        <a:latin typeface="+mn-lt"/>
        <a:ea typeface="+mn-ea"/>
        <a:cs typeface="+mn-cs"/>
        <a:sym typeface="Aptos"/>
      </a:defRPr>
    </a:lvl5pPr>
    <a:lvl6pPr indent="1143000" latinLnBrk="0">
      <a:defRPr sz="1200">
        <a:latin typeface="+mn-lt"/>
        <a:ea typeface="+mn-ea"/>
        <a:cs typeface="+mn-cs"/>
        <a:sym typeface="Aptos"/>
      </a:defRPr>
    </a:lvl6pPr>
    <a:lvl7pPr indent="1371600" latinLnBrk="0">
      <a:defRPr sz="1200">
        <a:latin typeface="+mn-lt"/>
        <a:ea typeface="+mn-ea"/>
        <a:cs typeface="+mn-cs"/>
        <a:sym typeface="Aptos"/>
      </a:defRPr>
    </a:lvl7pPr>
    <a:lvl8pPr indent="1600200" latinLnBrk="0">
      <a:defRPr sz="1200">
        <a:latin typeface="+mn-lt"/>
        <a:ea typeface="+mn-ea"/>
        <a:cs typeface="+mn-cs"/>
        <a:sym typeface="Aptos"/>
      </a:defRPr>
    </a:lvl8pPr>
    <a:lvl9pPr indent="1828800" latinLnBrk="0">
      <a:defRPr sz="1200">
        <a:latin typeface="+mn-lt"/>
        <a:ea typeface="+mn-ea"/>
        <a:cs typeface="+mn-cs"/>
        <a:sym typeface="Apto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ytuł wystąpienia"/>
          <p:cNvSpPr txBox="1">
            <a:spLocks noGrp="1"/>
          </p:cNvSpPr>
          <p:nvPr>
            <p:ph type="title" hasCustomPrompt="1"/>
          </p:nvPr>
        </p:nvSpPr>
        <p:spPr>
          <a:xfrm>
            <a:off x="370614" y="2890148"/>
            <a:ext cx="5816602" cy="2387601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t>Tytuł wystąpienia</a:t>
            </a:r>
          </a:p>
        </p:txBody>
      </p:sp>
      <p:sp>
        <p:nvSpPr>
          <p:cNvPr id="13" name="Treść - poziom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44500" y="5528469"/>
            <a:ext cx="5994400" cy="165576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0" indent="0">
              <a:buSzTx/>
              <a:buNone/>
              <a:defRPr sz="2400"/>
            </a:lvl2pPr>
            <a:lvl3pPr marL="0" indent="0">
              <a:buSzTx/>
              <a:buNone/>
              <a:defRPr sz="2400"/>
            </a:lvl3pPr>
            <a:lvl4pPr marL="0" indent="0">
              <a:buSzTx/>
              <a:buNone/>
              <a:defRPr sz="2400"/>
            </a:lvl4pPr>
            <a:lvl5pPr marL="0" indent="0">
              <a:buSzTx/>
              <a:buNone/>
              <a:defRPr sz="2400"/>
            </a:lvl5pPr>
          </a:lstStyle>
          <a:p>
            <a:r>
              <a:t>AutorOrganizacja/Instytucja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pic>
        <p:nvPicPr>
          <p:cNvPr id="14" name="Obrazek" descr="Obrazek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4083" y="5999815"/>
            <a:ext cx="1318419" cy="492814"/>
          </a:xfrm>
          <a:prstGeom prst="rect">
            <a:avLst/>
          </a:prstGeom>
          <a:ln w="12700">
            <a:miter lim="400000"/>
          </a:ln>
        </p:spPr>
      </p:pic>
      <p:pic>
        <p:nvPicPr>
          <p:cNvPr id="15" name="Obrazek" descr="Obrazek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6805" y="5755164"/>
            <a:ext cx="1807091" cy="9821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Obrazek" descr="Obrazek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6887" y="677281"/>
            <a:ext cx="4552824" cy="4552824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ytuł slajdu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Tytuł slajdu</a:t>
            </a:r>
          </a:p>
        </p:txBody>
      </p:sp>
      <p:sp>
        <p:nvSpPr>
          <p:cNvPr id="25" name="Treść - poziom 1…"/>
          <p:cNvSpPr txBox="1">
            <a:spLocks noGrp="1"/>
          </p:cNvSpPr>
          <p:nvPr>
            <p:ph type="body" sz="half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Treść slajdu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6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slajdu"/>
          <p:cNvSpPr txBox="1">
            <a:spLocks noGrp="1"/>
          </p:cNvSpPr>
          <p:nvPr>
            <p:ph type="title" hasCustomPrompt="1"/>
          </p:nvPr>
        </p:nvSpPr>
        <p:spPr>
          <a:xfrm>
            <a:off x="838200" y="365125"/>
            <a:ext cx="7628792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Tytuł slajdu</a:t>
            </a:r>
          </a:p>
        </p:txBody>
      </p:sp>
      <p:sp>
        <p:nvSpPr>
          <p:cNvPr id="3" name="Treść - poziom 1…"/>
          <p:cNvSpPr txBox="1">
            <a:spLocks noGrp="1"/>
          </p:cNvSpPr>
          <p:nvPr>
            <p:ph type="body" idx="1" hasCustomPrompt="1"/>
          </p:nvPr>
        </p:nvSpPr>
        <p:spPr>
          <a:xfrm>
            <a:off x="838200" y="1825625"/>
            <a:ext cx="7628792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Treść slajdu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pic>
        <p:nvPicPr>
          <p:cNvPr id="4" name="Obrazek" descr="Obrazek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1969" y="-915015"/>
            <a:ext cx="7905041" cy="7905041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8463948" y="6221732"/>
            <a:ext cx="273653" cy="269237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757575"/>
                </a:solidFill>
                <a:latin typeface="+mn-lt"/>
                <a:ea typeface="+mn-ea"/>
                <a:cs typeface="+mn-cs"/>
                <a:sym typeface="Aptos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0" marR="0" indent="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7620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280160" marR="0" indent="-36576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17780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2352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6924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1496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6068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0640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dostepnosc-cyfrow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ytuł 7"/>
          <p:cNvSpPr txBox="1">
            <a:spLocks noGrp="1"/>
          </p:cNvSpPr>
          <p:nvPr>
            <p:ph type="ctrTitle"/>
          </p:nvPr>
        </p:nvSpPr>
        <p:spPr>
          <a:xfrm>
            <a:off x="370612" y="2059702"/>
            <a:ext cx="5816605" cy="2387604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pl-PL" noProof="0" dirty="0"/>
              <a:t>Dostępność cyfrowa w Polskim Akcie o Dostępności z perspektywy Ministerstwa Cyfryzacji</a:t>
            </a:r>
          </a:p>
        </p:txBody>
      </p:sp>
      <p:sp>
        <p:nvSpPr>
          <p:cNvPr id="36" name="Podtytuł 8"/>
          <p:cNvSpPr txBox="1">
            <a:spLocks noGrp="1"/>
          </p:cNvSpPr>
          <p:nvPr>
            <p:ph type="subTitle" sz="quarter" idx="1"/>
          </p:nvPr>
        </p:nvSpPr>
        <p:spPr>
          <a:xfrm>
            <a:off x="444498" y="4698026"/>
            <a:ext cx="5166592" cy="1655762"/>
          </a:xfrm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rPr lang="pl-PL" noProof="0" dirty="0"/>
              <a:t>Anna Huzarska</a:t>
            </a:r>
          </a:p>
          <a:p>
            <a:r>
              <a:rPr lang="pl-PL" noProof="0" dirty="0"/>
              <a:t>Ministerstwo Cyfryzacji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D8E8C306-3C16-905C-735C-1D6794352E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1089" y="5891214"/>
            <a:ext cx="2923312" cy="713294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A0798-DE71-BE30-F013-176F2568C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>
            <a:extLst>
              <a:ext uri="{FF2B5EF4-FFF2-40B4-BE49-F238E27FC236}">
                <a16:creationId xmlns:a16="http://schemas.microsoft.com/office/drawing/2014/main" id="{342FF011-4617-73A4-2E64-4EE1F38C46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7628791" cy="132556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pl-PL" b="1" dirty="0"/>
              <a:t>Rola Ministra Cyfryzacji w egzekwowaniu ustawy EAA (2/2)</a:t>
            </a:r>
            <a:endParaRPr lang="pl-PL" noProof="0" dirty="0"/>
          </a:p>
        </p:txBody>
      </p:sp>
      <p:sp>
        <p:nvSpPr>
          <p:cNvPr id="39" name="Symbol zastępczy zawartości 2">
            <a:extLst>
              <a:ext uri="{FF2B5EF4-FFF2-40B4-BE49-F238E27FC236}">
                <a16:creationId xmlns:a16="http://schemas.microsoft.com/office/drawing/2014/main" id="{75AE1A9C-5479-EAAF-7E14-FB69AE37220E}"/>
              </a:ext>
            </a:extLst>
          </p:cNvPr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7628791" cy="4351338"/>
          </a:xfrm>
          <a:prstGeom prst="rect">
            <a:avLst/>
          </a:prstGeom>
        </p:spPr>
        <p:txBody>
          <a:bodyPr/>
          <a:lstStyle/>
          <a:p>
            <a:pPr>
              <a:buNone/>
            </a:pPr>
            <a:r>
              <a:rPr lang="pl-PL" b="1" dirty="0"/>
              <a:t>Monitorowanie i kontrola</a:t>
            </a:r>
            <a:endParaRPr lang="pl-PL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dirty="0"/>
              <a:t>Ministerstwo będzie prowadzić </a:t>
            </a:r>
            <a:r>
              <a:rPr lang="pl-PL" b="1" dirty="0"/>
              <a:t>systematyczne kontrole dostępności cyfrowej</a:t>
            </a:r>
            <a:r>
              <a:rPr lang="pl-PL" dirty="0"/>
              <a:t> stron internetowych i aplikacji.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dirty="0"/>
              <a:t>Możliwe sankcje dla podmiotów nieprzestrzegających przepisów.</a:t>
            </a:r>
          </a:p>
        </p:txBody>
      </p:sp>
    </p:spTree>
    <p:extLst>
      <p:ext uri="{BB962C8B-B14F-4D97-AF65-F5344CB8AC3E}">
        <p14:creationId xmlns:p14="http://schemas.microsoft.com/office/powerpoint/2010/main" val="3988742785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30D33-D799-06B1-41E6-2803AF1E85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>
            <a:extLst>
              <a:ext uri="{FF2B5EF4-FFF2-40B4-BE49-F238E27FC236}">
                <a16:creationId xmlns:a16="http://schemas.microsoft.com/office/drawing/2014/main" id="{E8E7E5A5-2567-D5EC-4B05-7044549362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7628791" cy="132556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pl-PL" b="1" dirty="0"/>
              <a:t>Wnioski dla podmiotów gospodarczych</a:t>
            </a:r>
            <a:endParaRPr lang="pl-PL" noProof="0" dirty="0"/>
          </a:p>
        </p:txBody>
      </p:sp>
      <p:sp>
        <p:nvSpPr>
          <p:cNvPr id="39" name="Symbol zastępczy zawartości 2">
            <a:extLst>
              <a:ext uri="{FF2B5EF4-FFF2-40B4-BE49-F238E27FC236}">
                <a16:creationId xmlns:a16="http://schemas.microsoft.com/office/drawing/2014/main" id="{9E295977-39FE-32AD-AFA5-01DF995C5757}"/>
              </a:ext>
            </a:extLst>
          </p:cNvPr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7628791" cy="4351338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b="1" dirty="0"/>
              <a:t>Dostępność to przewaga konkurencyjna</a:t>
            </a:r>
            <a:r>
              <a:rPr lang="pl-PL" dirty="0"/>
              <a:t>, a nie tylko obowiązek prawny.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dirty="0"/>
              <a:t>Dostępność cyfrowa to ciągły proces, a nie jednorazowe działanie.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dirty="0"/>
              <a:t>Inwestowanie w </a:t>
            </a:r>
            <a:r>
              <a:rPr lang="pl-PL" b="1" dirty="0"/>
              <a:t>dostępność już na etapie projektowania</a:t>
            </a:r>
            <a:r>
              <a:rPr lang="pl-PL" dirty="0"/>
              <a:t> będzie bardziej efektywne niż wprowadzanie poprawek później.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b="1" dirty="0"/>
              <a:t>Ministerstwo Cyfryzacji będzie wspierać, ale i egzekwować przepisy</a:t>
            </a:r>
            <a:r>
              <a:rPr lang="pl-PL" dirty="0"/>
              <a:t> – warto przygotować się wcześniej.</a:t>
            </a:r>
          </a:p>
        </p:txBody>
      </p:sp>
    </p:spTree>
    <p:extLst>
      <p:ext uri="{BB962C8B-B14F-4D97-AF65-F5344CB8AC3E}">
        <p14:creationId xmlns:p14="http://schemas.microsoft.com/office/powerpoint/2010/main" val="890371564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14043-6F36-E7C1-C3E1-524734B6E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>
            <a:extLst>
              <a:ext uri="{FF2B5EF4-FFF2-40B4-BE49-F238E27FC236}">
                <a16:creationId xmlns:a16="http://schemas.microsoft.com/office/drawing/2014/main" id="{F876A51E-20AC-1768-FA16-643B482E906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7628791" cy="1325563"/>
          </a:xfrm>
          <a:prstGeom prst="rect">
            <a:avLst/>
          </a:prstGeom>
        </p:spPr>
        <p:txBody>
          <a:bodyPr/>
          <a:lstStyle/>
          <a:p>
            <a:r>
              <a:rPr lang="pl-PL" b="1" dirty="0"/>
              <a:t>Podsumowanie i pytania </a:t>
            </a:r>
            <a:endParaRPr lang="pl-PL" noProof="0" dirty="0"/>
          </a:p>
        </p:txBody>
      </p:sp>
      <p:sp>
        <p:nvSpPr>
          <p:cNvPr id="39" name="Symbol zastępczy zawartości 2">
            <a:extLst>
              <a:ext uri="{FF2B5EF4-FFF2-40B4-BE49-F238E27FC236}">
                <a16:creationId xmlns:a16="http://schemas.microsoft.com/office/drawing/2014/main" id="{AD9EB4F5-80B6-5128-8948-9D269DAEC74B}"/>
              </a:ext>
            </a:extLst>
          </p:cNvPr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7628791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b="1" dirty="0"/>
              <a:t>Polski Akt o Dostępności</a:t>
            </a:r>
            <a:r>
              <a:rPr lang="pl-PL" dirty="0"/>
              <a:t> wprowadza nowe obowiązki, ale także ułatwia życie milionom obywateli.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dirty="0"/>
              <a:t>Ministerstwo Cyfryzacji </a:t>
            </a:r>
            <a:r>
              <a:rPr lang="pl-PL" b="1" dirty="0"/>
              <a:t>będzie monitorować i wspierać</a:t>
            </a:r>
            <a:r>
              <a:rPr lang="pl-PL" dirty="0"/>
              <a:t> wdrażanie dostępności cyfrowej.</a:t>
            </a:r>
          </a:p>
        </p:txBody>
      </p:sp>
    </p:spTree>
    <p:extLst>
      <p:ext uri="{BB962C8B-B14F-4D97-AF65-F5344CB8AC3E}">
        <p14:creationId xmlns:p14="http://schemas.microsoft.com/office/powerpoint/2010/main" val="636754965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92D25-1979-7E20-3E0A-62E57AD1F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>
            <a:extLst>
              <a:ext uri="{FF2B5EF4-FFF2-40B4-BE49-F238E27FC236}">
                <a16:creationId xmlns:a16="http://schemas.microsoft.com/office/drawing/2014/main" id="{7D6AF23E-ABB5-BF62-4BFE-98BB8A2DC9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7628791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l-PL" noProof="0" dirty="0"/>
              <a:t> </a:t>
            </a:r>
            <a:r>
              <a:rPr lang="pl-PL" dirty="0"/>
              <a:t>Dziękuję za uwagę</a:t>
            </a:r>
            <a:endParaRPr lang="pl-PL" noProof="0" dirty="0"/>
          </a:p>
        </p:txBody>
      </p:sp>
      <p:sp>
        <p:nvSpPr>
          <p:cNvPr id="39" name="Symbol zastępczy zawartości 2">
            <a:extLst>
              <a:ext uri="{FF2B5EF4-FFF2-40B4-BE49-F238E27FC236}">
                <a16:creationId xmlns:a16="http://schemas.microsoft.com/office/drawing/2014/main" id="{8CCF251F-FF3A-CA07-9D1E-DC6616DF592E}"/>
              </a:ext>
            </a:extLst>
          </p:cNvPr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7628791" cy="4351338"/>
          </a:xfrm>
          <a:prstGeom prst="rect">
            <a:avLst/>
          </a:prstGeom>
        </p:spPr>
        <p:txBody>
          <a:bodyPr/>
          <a:lstStyle/>
          <a:p>
            <a:r>
              <a:rPr lang="pl-PL" dirty="0"/>
              <a:t>Zapraszam na stronę </a:t>
            </a:r>
            <a:r>
              <a:rPr lang="pl-PL" dirty="0">
                <a:hlinkClick r:id="rId2"/>
              </a:rPr>
              <a:t>Dostępność cyfrowa - Portal gov.pl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9196016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7628791" cy="132556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pl-PL" b="1" dirty="0"/>
              <a:t>Czym jest ustawa EAA czyli Polski Akt o Dostępności?</a:t>
            </a:r>
            <a:endParaRPr lang="pl-PL" noProof="0" dirty="0"/>
          </a:p>
        </p:txBody>
      </p:sp>
      <p:sp>
        <p:nvSpPr>
          <p:cNvPr id="39" name="Symbol zastępczy zawartości 2"/>
          <p:cNvSpPr txBox="1">
            <a:spLocks noGrp="1"/>
          </p:cNvSpPr>
          <p:nvPr>
            <p:ph type="body" sz="half" idx="1"/>
          </p:nvPr>
        </p:nvSpPr>
        <p:spPr>
          <a:xfrm>
            <a:off x="838201" y="1825625"/>
            <a:ext cx="7150240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sz="2800" dirty="0"/>
              <a:t>Ustawa z dnia 26 kwietnia 2024 r. o zapewnianiu spełniania wymagań dostępności niektórych produktów i usług przez podmioty gospodarcze (Dz. U. z 2024 r. poz. 731).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sz="2800" dirty="0"/>
              <a:t>Wdraża dyrektywę UE 2019/882 dotyczącą wymogów dostępności produktów i usług.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sz="2800" dirty="0"/>
              <a:t>Ma na celu poprawę dostępności dla osób ze szczególnymi potrzebami, zgodnie z zasadą projektowania uniwersalnego.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B20A7-3C14-90A8-6E33-14EB649BB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>
            <a:extLst>
              <a:ext uri="{FF2B5EF4-FFF2-40B4-BE49-F238E27FC236}">
                <a16:creationId xmlns:a16="http://schemas.microsoft.com/office/drawing/2014/main" id="{4335DE66-9F3F-1D15-0DFD-5DEC7E1BC1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7628791" cy="132556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pl-PL" b="1" dirty="0"/>
              <a:t>Dlaczego dostępność cyfrowa jest kluczowa?</a:t>
            </a:r>
            <a:endParaRPr lang="pl-PL" noProof="0" dirty="0"/>
          </a:p>
        </p:txBody>
      </p:sp>
      <p:sp>
        <p:nvSpPr>
          <p:cNvPr id="39" name="Symbol zastępczy zawartości 2">
            <a:extLst>
              <a:ext uri="{FF2B5EF4-FFF2-40B4-BE49-F238E27FC236}">
                <a16:creationId xmlns:a16="http://schemas.microsoft.com/office/drawing/2014/main" id="{73483D01-865F-4250-C7D3-C0C9B330FC39}"/>
              </a:ext>
            </a:extLst>
          </p:cNvPr>
          <p:cNvSpPr txBox="1">
            <a:spLocks noGrp="1"/>
          </p:cNvSpPr>
          <p:nvPr>
            <p:ph type="body" sz="half" idx="1"/>
          </p:nvPr>
        </p:nvSpPr>
        <p:spPr>
          <a:xfrm>
            <a:off x="838201" y="1825625"/>
            <a:ext cx="7039708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sz="2800" dirty="0"/>
              <a:t>Współczesne życie przenosi się do sfery cyfrowej – dostęp do informacji, usług publicznych, edukacji i rynku pracy zależy od dostępności cyfrowej.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sz="2800" dirty="0"/>
              <a:t>Zapewnienie dostępności jest zarówno </a:t>
            </a:r>
            <a:r>
              <a:rPr lang="pl-PL" sz="2800" b="1" dirty="0"/>
              <a:t>obowiązkiem prawnym</a:t>
            </a:r>
            <a:r>
              <a:rPr lang="pl-PL" sz="2800" dirty="0"/>
              <a:t>, jak i </a:t>
            </a:r>
            <a:r>
              <a:rPr lang="pl-PL" sz="2800" b="1" dirty="0"/>
              <a:t>społeczną koniecznością</a:t>
            </a:r>
            <a:r>
              <a:rPr lang="pl-PL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473497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0A7AB3-9B17-A980-46E3-AE71523A0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>
            <a:extLst>
              <a:ext uri="{FF2B5EF4-FFF2-40B4-BE49-F238E27FC236}">
                <a16:creationId xmlns:a16="http://schemas.microsoft.com/office/drawing/2014/main" id="{E0A3D666-D5F1-AC8F-1761-B1A7C208E3B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7628791" cy="132556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pl-PL" b="1" dirty="0"/>
              <a:t>Zakres ustawy EAA w obszarze dostępności cyfrowej (1/4)</a:t>
            </a:r>
            <a:endParaRPr lang="pl-PL" noProof="0" dirty="0"/>
          </a:p>
        </p:txBody>
      </p:sp>
      <p:sp>
        <p:nvSpPr>
          <p:cNvPr id="39" name="Symbol zastępczy zawartości 2">
            <a:extLst>
              <a:ext uri="{FF2B5EF4-FFF2-40B4-BE49-F238E27FC236}">
                <a16:creationId xmlns:a16="http://schemas.microsoft.com/office/drawing/2014/main" id="{BF7A95C9-3440-DD4A-F022-0734F7B7A1E0}"/>
              </a:ext>
            </a:extLst>
          </p:cNvPr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7628791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pl-PL" b="1" dirty="0"/>
              <a:t>Kogo dotyczą przepisy?</a:t>
            </a:r>
            <a:endParaRPr lang="pl-PL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dirty="0"/>
              <a:t>Producentów, upoważnionych przedstawicieli, importerów, dystrybutorów produktów;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dirty="0"/>
              <a:t>Usługodawców.</a:t>
            </a:r>
          </a:p>
        </p:txBody>
      </p:sp>
    </p:spTree>
    <p:extLst>
      <p:ext uri="{BB962C8B-B14F-4D97-AF65-F5344CB8AC3E}">
        <p14:creationId xmlns:p14="http://schemas.microsoft.com/office/powerpoint/2010/main" val="287650136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6CA51E-8F0F-037A-4763-3853CAF3E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>
            <a:extLst>
              <a:ext uri="{FF2B5EF4-FFF2-40B4-BE49-F238E27FC236}">
                <a16:creationId xmlns:a16="http://schemas.microsoft.com/office/drawing/2014/main" id="{FB08EBBB-251F-4703-6943-EF46DB6135E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7628791" cy="132556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pl-PL" b="1" dirty="0"/>
              <a:t>Zakres ustawy EAA w obszarze dostępności cyfrowej (2/4)</a:t>
            </a:r>
            <a:endParaRPr lang="pl-PL" noProof="0" dirty="0"/>
          </a:p>
        </p:txBody>
      </p:sp>
      <p:sp>
        <p:nvSpPr>
          <p:cNvPr id="39" name="Symbol zastępczy zawartości 2">
            <a:extLst>
              <a:ext uri="{FF2B5EF4-FFF2-40B4-BE49-F238E27FC236}">
                <a16:creationId xmlns:a16="http://schemas.microsoft.com/office/drawing/2014/main" id="{F33E4490-62F2-91D3-CE3C-2D824AA2817F}"/>
              </a:ext>
            </a:extLst>
          </p:cNvPr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7628791" cy="4351338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l-PL" sz="3000" dirty="0"/>
              <a:t>Jakie produkty i usługi muszą spełniać wymagania dostępności?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sz="3000" dirty="0"/>
              <a:t>Sprzęt komputerowy i systemy operacyjne przeznaczone dla konsumentów.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sz="3000" dirty="0"/>
              <a:t>Terminale samoobsługowe (m. in. bankomaty, wpłatomaty, automaty biletowe, urządzenia do odprawy).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sz="3000" dirty="0"/>
              <a:t>Konsumenckie urządzenia końcowe z interaktywnymi zdolnościami obliczeniowymi wykorzystywanych do oferowania lub świadczenia usług  telekomunikacyjnych oraz dostępu do audiowizualnych usług medialnych (m. in. smartfony i tablety,  konsole do gier, smart TV).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sz="3000" dirty="0"/>
              <a:t>Czytniki książek elektronicznych.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sz="3000" b="1" dirty="0"/>
              <a:t>Usługi</a:t>
            </a:r>
            <a:r>
              <a:rPr lang="pl-PL" sz="3000" dirty="0"/>
              <a:t> oferowane lub świadczone na rzecz konsumentów, bankowości detalicznej,  rozpowszechniania książek elektronicznych, </a:t>
            </a:r>
            <a:r>
              <a:rPr lang="pl-PL" sz="3000" b="1" dirty="0"/>
              <a:t>handlu elektronicznego</a:t>
            </a:r>
            <a:r>
              <a:rPr lang="pl-PL" sz="3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320317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9A116E-E750-14F8-BB6F-A74DAAB370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>
            <a:extLst>
              <a:ext uri="{FF2B5EF4-FFF2-40B4-BE49-F238E27FC236}">
                <a16:creationId xmlns:a16="http://schemas.microsoft.com/office/drawing/2014/main" id="{DA4AB252-818D-066A-D8BE-BA4E2E4274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7628791" cy="132556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pl-PL" b="1" dirty="0"/>
              <a:t>Zakres ustawy EAA w obszarze dostępności cyfrowej (3/4)</a:t>
            </a:r>
            <a:endParaRPr lang="pl-PL" noProof="0" dirty="0"/>
          </a:p>
        </p:txBody>
      </p:sp>
      <p:sp>
        <p:nvSpPr>
          <p:cNvPr id="39" name="Symbol zastępczy zawartości 2">
            <a:extLst>
              <a:ext uri="{FF2B5EF4-FFF2-40B4-BE49-F238E27FC236}">
                <a16:creationId xmlns:a16="http://schemas.microsoft.com/office/drawing/2014/main" id="{EDC37591-2CE9-BCAE-7E09-BD1E9AAFF72B}"/>
              </a:ext>
            </a:extLst>
          </p:cNvPr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7628791" cy="4351338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r>
              <a:rPr lang="pl-PL" sz="3000" b="1" dirty="0"/>
              <a:t>Jakie wymagania muszą być spełnione?</a:t>
            </a:r>
            <a:endParaRPr lang="pl-PL" sz="3000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sz="3000" b="1" dirty="0"/>
              <a:t>Postrzegalność</a:t>
            </a:r>
            <a:r>
              <a:rPr lang="pl-PL" sz="3000" dirty="0"/>
              <a:t> – treści muszą być dostępne dla różnych grup użytkowników (np.  alternatywne opisy dla obrazów, prawidłowe używanie nagłówków i struktur tekstowych).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sz="3000" b="1" dirty="0"/>
              <a:t>Funkcjonalność</a:t>
            </a:r>
            <a:r>
              <a:rPr lang="pl-PL" sz="3000" dirty="0"/>
              <a:t> –elementy interfejsu muszą być użyteczne dla wszystkich użytkowników, w tym dla osób korzystających z klawiatury lub innych technologii asystujących np. nawigacja i obsługa muszą być możliwe z klawiatury, czytników ekranu, dostępne menu i formularze).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sz="3000" b="1" dirty="0"/>
              <a:t>Zrozumiałość</a:t>
            </a:r>
            <a:r>
              <a:rPr lang="pl-PL" sz="3000" dirty="0"/>
              <a:t> - treść i interfejsy muszą być zrozumiałe dla wszystkich użytkowników (np. jasny i prosty język, przewidywalna nawigacja).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sz="3000" b="1" dirty="0"/>
              <a:t>Kompatybilność</a:t>
            </a:r>
            <a:r>
              <a:rPr lang="pl-PL" sz="3000" dirty="0"/>
              <a:t> – systemy muszą współpracować z technologiami asystującymi (np. prawidłowa struktura kodu HTML, obsługa przez czytniki ekranowe i inne technologie wspierające).</a:t>
            </a:r>
          </a:p>
        </p:txBody>
      </p:sp>
    </p:spTree>
    <p:extLst>
      <p:ext uri="{BB962C8B-B14F-4D97-AF65-F5344CB8AC3E}">
        <p14:creationId xmlns:p14="http://schemas.microsoft.com/office/powerpoint/2010/main" val="190718967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443CC4-AE7D-3DA4-87A2-CA4EAD0822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>
            <a:extLst>
              <a:ext uri="{FF2B5EF4-FFF2-40B4-BE49-F238E27FC236}">
                <a16:creationId xmlns:a16="http://schemas.microsoft.com/office/drawing/2014/main" id="{FF715629-1BE2-791C-5ADF-0BE17930E55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7628791" cy="132556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pl-PL" b="1" dirty="0"/>
              <a:t>Zakres ustawy EAA w obszarze dostępności cyfrowej (4/4)</a:t>
            </a:r>
            <a:endParaRPr lang="pl-PL" noProof="0" dirty="0"/>
          </a:p>
        </p:txBody>
      </p:sp>
      <p:sp>
        <p:nvSpPr>
          <p:cNvPr id="39" name="Symbol zastępczy zawartości 2">
            <a:extLst>
              <a:ext uri="{FF2B5EF4-FFF2-40B4-BE49-F238E27FC236}">
                <a16:creationId xmlns:a16="http://schemas.microsoft.com/office/drawing/2014/main" id="{D3F1CCA9-FC4E-436C-2FBC-115585136008}"/>
              </a:ext>
            </a:extLst>
          </p:cNvPr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7628791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pl-PL" b="1" dirty="0"/>
              <a:t>Kto jest zwolniony z obowiązków?</a:t>
            </a:r>
            <a:endParaRPr lang="pl-PL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dirty="0" err="1"/>
              <a:t>Mikroprzedsiębiorcy</a:t>
            </a:r>
            <a:r>
              <a:rPr lang="pl-PL" dirty="0"/>
              <a:t>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dirty="0"/>
              <a:t>Strony internetowe zawierające mapy, jeśli dane teleadresowe są dostępne cyfrowo.</a:t>
            </a:r>
          </a:p>
        </p:txBody>
      </p:sp>
    </p:spTree>
    <p:extLst>
      <p:ext uri="{BB962C8B-B14F-4D97-AF65-F5344CB8AC3E}">
        <p14:creationId xmlns:p14="http://schemas.microsoft.com/office/powerpoint/2010/main" val="265356860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21A7FB-64B7-4778-A924-B9E75F987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>
            <a:extLst>
              <a:ext uri="{FF2B5EF4-FFF2-40B4-BE49-F238E27FC236}">
                <a16:creationId xmlns:a16="http://schemas.microsoft.com/office/drawing/2014/main" id="{E3814519-A0AC-C5A3-9DFC-F9A7F42A4A3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7628791" cy="1325563"/>
          </a:xfrm>
          <a:prstGeom prst="rect">
            <a:avLst/>
          </a:prstGeom>
        </p:spPr>
        <p:txBody>
          <a:bodyPr/>
          <a:lstStyle/>
          <a:p>
            <a:r>
              <a:rPr lang="pl-PL" b="1" dirty="0"/>
              <a:t>Rola Ministra Cyfryzacji</a:t>
            </a:r>
            <a:endParaRPr lang="pl-PL" noProof="0" dirty="0"/>
          </a:p>
        </p:txBody>
      </p:sp>
      <p:sp>
        <p:nvSpPr>
          <p:cNvPr id="39" name="Symbol zastępczy zawartości 2">
            <a:extLst>
              <a:ext uri="{FF2B5EF4-FFF2-40B4-BE49-F238E27FC236}">
                <a16:creationId xmlns:a16="http://schemas.microsoft.com/office/drawing/2014/main" id="{648A7B19-95A2-EFA5-F297-BE9B098A4CBB}"/>
              </a:ext>
            </a:extLst>
          </p:cNvPr>
          <p:cNvSpPr txBox="1">
            <a:spLocks noGrp="1"/>
          </p:cNvSpPr>
          <p:nvPr>
            <p:ph type="body" sz="half" idx="1"/>
          </p:nvPr>
        </p:nvSpPr>
        <p:spPr>
          <a:xfrm>
            <a:off x="546798" y="2006495"/>
            <a:ext cx="7421545" cy="4351338"/>
          </a:xfrm>
          <a:prstGeom prst="rect">
            <a:avLst/>
          </a:prstGeo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sz="2800" dirty="0"/>
              <a:t>Minister Cyfryzacji jest </a:t>
            </a:r>
            <a:r>
              <a:rPr lang="pl-PL" sz="2800" b="1" dirty="0"/>
              <a:t>organem nadzoru</a:t>
            </a:r>
            <a:r>
              <a:rPr lang="pl-PL" sz="2800" dirty="0"/>
              <a:t>, odpowiedzialnym za kontrolę usług handlu elektronicznego.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sz="2800" dirty="0"/>
              <a:t>Ministerstwo wspiera podmioty gospodarcze w dostosowaniu się do nowych wymagań.</a:t>
            </a:r>
          </a:p>
        </p:txBody>
      </p:sp>
    </p:spTree>
    <p:extLst>
      <p:ext uri="{BB962C8B-B14F-4D97-AF65-F5344CB8AC3E}">
        <p14:creationId xmlns:p14="http://schemas.microsoft.com/office/powerpoint/2010/main" val="124472895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3438E0-D9A4-C653-D31C-17E1FA39D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>
            <a:extLst>
              <a:ext uri="{FF2B5EF4-FFF2-40B4-BE49-F238E27FC236}">
                <a16:creationId xmlns:a16="http://schemas.microsoft.com/office/drawing/2014/main" id="{5EC8C265-34CD-DDE0-0562-0B4455A6EA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7628791" cy="132556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pl-PL" b="1" dirty="0"/>
              <a:t>Rola Ministra Cyfryzacji w egzekwowaniu ustawy EAA (1/2)</a:t>
            </a:r>
            <a:endParaRPr lang="pl-PL" noProof="0" dirty="0"/>
          </a:p>
        </p:txBody>
      </p:sp>
      <p:sp>
        <p:nvSpPr>
          <p:cNvPr id="39" name="Symbol zastępczy zawartości 2">
            <a:extLst>
              <a:ext uri="{FF2B5EF4-FFF2-40B4-BE49-F238E27FC236}">
                <a16:creationId xmlns:a16="http://schemas.microsoft.com/office/drawing/2014/main" id="{4041B43D-407B-4F77-4398-5DED71D1995A}"/>
              </a:ext>
            </a:extLst>
          </p:cNvPr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7628791" cy="4351338"/>
          </a:xfrm>
          <a:prstGeom prst="rect">
            <a:avLst/>
          </a:prstGeom>
        </p:spPr>
        <p:txBody>
          <a:bodyPr/>
          <a:lstStyle/>
          <a:p>
            <a:pPr>
              <a:buNone/>
            </a:pPr>
            <a:r>
              <a:rPr lang="pl-PL" b="1" dirty="0"/>
              <a:t>Wsparcie dla podmiotów gospodarczych</a:t>
            </a:r>
            <a:endParaRPr lang="pl-PL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dirty="0"/>
              <a:t>Opracowanie </a:t>
            </a:r>
            <a:r>
              <a:rPr lang="pl-PL" b="1" dirty="0"/>
              <a:t>wytycznych</a:t>
            </a:r>
            <a:r>
              <a:rPr lang="pl-PL" dirty="0"/>
              <a:t> i </a:t>
            </a:r>
            <a:r>
              <a:rPr lang="pl-PL" b="1" dirty="0"/>
              <a:t>narzędzi wspierających dostępność</a:t>
            </a:r>
            <a:r>
              <a:rPr lang="pl-PL" dirty="0"/>
              <a:t>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dirty="0"/>
              <a:t>Organizowanie </a:t>
            </a:r>
            <a:r>
              <a:rPr lang="pl-PL" b="1" dirty="0"/>
              <a:t>szkoleń i kampanii informacyjnych</a:t>
            </a:r>
            <a:r>
              <a:rPr lang="pl-PL" dirty="0"/>
              <a:t>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l-PL" b="1" dirty="0"/>
              <a:t>Narzędzia do automatycznej analizy dostępności stron internetowych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515596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Motyw pakietu Office">
      <a:majorFont>
        <a:latin typeface="Helvetica"/>
        <a:ea typeface="Helvetica"/>
        <a:cs typeface="Helvetica"/>
      </a:majorFont>
      <a:minorFont>
        <a:latin typeface="Aptos"/>
        <a:ea typeface="Aptos"/>
        <a:cs typeface="Aptos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Motyw pakietu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Motyw pakietu Office">
      <a:majorFont>
        <a:latin typeface="Helvetica"/>
        <a:ea typeface="Helvetica"/>
        <a:cs typeface="Helvetica"/>
      </a:majorFont>
      <a:minorFont>
        <a:latin typeface="Aptos"/>
        <a:ea typeface="Aptos"/>
        <a:cs typeface="Aptos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7378</TotalTime>
  <Words>609</Words>
  <Application>Microsoft Office PowerPoint</Application>
  <PresentationFormat>Panoramiczny</PresentationFormat>
  <Paragraphs>53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7" baseType="lpstr">
      <vt:lpstr>Aptos</vt:lpstr>
      <vt:lpstr>Calibri</vt:lpstr>
      <vt:lpstr>Wingdings</vt:lpstr>
      <vt:lpstr>Motyw pakietu Office</vt:lpstr>
      <vt:lpstr>Dostępność cyfrowa w Polskim Akcie o Dostępności z perspektywy Ministerstwa Cyfryzacji</vt:lpstr>
      <vt:lpstr>Czym jest ustawa EAA czyli Polski Akt o Dostępności?</vt:lpstr>
      <vt:lpstr>Dlaczego dostępność cyfrowa jest kluczowa?</vt:lpstr>
      <vt:lpstr>Zakres ustawy EAA w obszarze dostępności cyfrowej (1/4)</vt:lpstr>
      <vt:lpstr>Zakres ustawy EAA w obszarze dostępności cyfrowej (2/4)</vt:lpstr>
      <vt:lpstr>Zakres ustawy EAA w obszarze dostępności cyfrowej (3/4)</vt:lpstr>
      <vt:lpstr>Zakres ustawy EAA w obszarze dostępności cyfrowej (4/4)</vt:lpstr>
      <vt:lpstr>Rola Ministra Cyfryzacji</vt:lpstr>
      <vt:lpstr>Rola Ministra Cyfryzacji w egzekwowaniu ustawy EAA (1/2)</vt:lpstr>
      <vt:lpstr>Rola Ministra Cyfryzacji w egzekwowaniu ustawy EAA (2/2)</vt:lpstr>
      <vt:lpstr>Wnioski dla podmiotów gospodarczych</vt:lpstr>
      <vt:lpstr>Podsumowanie i pytania </vt:lpstr>
      <vt:lpstr> Dziękuję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Konferecnja GAAD PFRON 2025 EAA</dc:title>
  <dc:creator>Pietrasiewicz Adam</dc:creator>
  <cp:revision>9</cp:revision>
  <dcterms:modified xsi:type="dcterms:W3CDTF">2025-05-20T08:11:48Z</dcterms:modified>
</cp:coreProperties>
</file>