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0" r:id="rId3"/>
    <p:sldId id="257" r:id="rId4"/>
    <p:sldId id="261" r:id="rId5"/>
    <p:sldId id="263" r:id="rId6"/>
    <p:sldId id="262" r:id="rId7"/>
    <p:sldId id="265" r:id="rId8"/>
    <p:sldId id="264" r:id="rId9"/>
    <p:sldId id="266" r:id="rId10"/>
    <p:sldId id="258" r:id="rId1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B12C91-EDF9-48B3-81C1-7F323EE6ECAD}" v="1" dt="2025-03-13T14:03:14.30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86388" autoAdjust="0"/>
  </p:normalViewPr>
  <p:slideViewPr>
    <p:cSldViewPr snapToGrid="0">
      <p:cViewPr>
        <p:scale>
          <a:sx n="66" d="100"/>
          <a:sy n="66" d="100"/>
        </p:scale>
        <p:origin x="1386" y="6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jakowski Tomasz" userId="586e0f32-2e6f-4301-841c-73ce1081f224" providerId="ADAL" clId="{81B12C91-EDF9-48B3-81C1-7F323EE6ECAD}"/>
    <pc:docChg chg="addSld delSld modMainMaster">
      <pc:chgData name="Wojakowski Tomasz" userId="586e0f32-2e6f-4301-841c-73ce1081f224" providerId="ADAL" clId="{81B12C91-EDF9-48B3-81C1-7F323EE6ECAD}" dt="2025-03-14T08:01:34.721" v="6" actId="2696"/>
      <pc:docMkLst>
        <pc:docMk/>
      </pc:docMkLst>
      <pc:sldChg chg="new del">
        <pc:chgData name="Wojakowski Tomasz" userId="586e0f32-2e6f-4301-841c-73ce1081f224" providerId="ADAL" clId="{81B12C91-EDF9-48B3-81C1-7F323EE6ECAD}" dt="2025-03-14T08:01:34.721" v="6" actId="2696"/>
        <pc:sldMkLst>
          <pc:docMk/>
          <pc:sldMk cId="3137888926" sldId="258"/>
        </pc:sldMkLst>
      </pc:sldChg>
      <pc:sldMasterChg chg="modSp mod">
        <pc:chgData name="Wojakowski Tomasz" userId="586e0f32-2e6f-4301-841c-73ce1081f224" providerId="ADAL" clId="{81B12C91-EDF9-48B3-81C1-7F323EE6ECAD}" dt="2025-03-13T13:38:30.061" v="4" actId="1076"/>
        <pc:sldMasterMkLst>
          <pc:docMk/>
          <pc:sldMasterMk cId="0" sldId="2147483648"/>
        </pc:sldMasterMkLst>
        <pc:picChg chg="mod">
          <ac:chgData name="Wojakowski Tomasz" userId="586e0f32-2e6f-4301-841c-73ce1081f224" providerId="ADAL" clId="{81B12C91-EDF9-48B3-81C1-7F323EE6ECAD}" dt="2025-03-13T13:38:30.061" v="4" actId="1076"/>
          <ac:picMkLst>
            <pc:docMk/>
            <pc:sldMasterMk cId="0" sldId="2147483648"/>
            <ac:picMk id="4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90E307C6-CFCF-4A51-8011-236E0A671C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84FD6DC-1DF4-4475-9B32-44431E535D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B2DEF-E0E7-4A65-9CE4-F22EA9E2D99F}" type="datetimeFigureOut">
              <a:rPr lang="pl-PL" smtClean="0"/>
              <a:t>16.05.2025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A2F6A96-0CA7-40B2-94B9-7D431F8E47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B9F9DDB-6792-402E-B311-12E2BB419C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419CA-E261-46F0-BFCD-CE94A5F6B50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6990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" name="Shape 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ptos"/>
      </a:defRPr>
    </a:lvl1pPr>
    <a:lvl2pPr indent="228600" latinLnBrk="0">
      <a:defRPr sz="1200">
        <a:latin typeface="+mn-lt"/>
        <a:ea typeface="+mn-ea"/>
        <a:cs typeface="+mn-cs"/>
        <a:sym typeface="Aptos"/>
      </a:defRPr>
    </a:lvl2pPr>
    <a:lvl3pPr indent="457200" latinLnBrk="0">
      <a:defRPr sz="1200">
        <a:latin typeface="+mn-lt"/>
        <a:ea typeface="+mn-ea"/>
        <a:cs typeface="+mn-cs"/>
        <a:sym typeface="Aptos"/>
      </a:defRPr>
    </a:lvl3pPr>
    <a:lvl4pPr indent="685800" latinLnBrk="0">
      <a:defRPr sz="1200">
        <a:latin typeface="+mn-lt"/>
        <a:ea typeface="+mn-ea"/>
        <a:cs typeface="+mn-cs"/>
        <a:sym typeface="Aptos"/>
      </a:defRPr>
    </a:lvl4pPr>
    <a:lvl5pPr indent="914400" latinLnBrk="0">
      <a:defRPr sz="1200">
        <a:latin typeface="+mn-lt"/>
        <a:ea typeface="+mn-ea"/>
        <a:cs typeface="+mn-cs"/>
        <a:sym typeface="Aptos"/>
      </a:defRPr>
    </a:lvl5pPr>
    <a:lvl6pPr indent="1143000" latinLnBrk="0">
      <a:defRPr sz="1200">
        <a:latin typeface="+mn-lt"/>
        <a:ea typeface="+mn-ea"/>
        <a:cs typeface="+mn-cs"/>
        <a:sym typeface="Aptos"/>
      </a:defRPr>
    </a:lvl6pPr>
    <a:lvl7pPr indent="1371600" latinLnBrk="0">
      <a:defRPr sz="1200">
        <a:latin typeface="+mn-lt"/>
        <a:ea typeface="+mn-ea"/>
        <a:cs typeface="+mn-cs"/>
        <a:sym typeface="Aptos"/>
      </a:defRPr>
    </a:lvl7pPr>
    <a:lvl8pPr indent="1600200" latinLnBrk="0">
      <a:defRPr sz="1200">
        <a:latin typeface="+mn-lt"/>
        <a:ea typeface="+mn-ea"/>
        <a:cs typeface="+mn-cs"/>
        <a:sym typeface="Aptos"/>
      </a:defRPr>
    </a:lvl8pPr>
    <a:lvl9pPr indent="1828800" latinLnBrk="0">
      <a:defRPr sz="1200">
        <a:latin typeface="+mn-lt"/>
        <a:ea typeface="+mn-ea"/>
        <a:cs typeface="+mn-cs"/>
        <a:sym typeface="Apto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815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196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59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0198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396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330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159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454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46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wystąpienia"/>
          <p:cNvSpPr txBox="1">
            <a:spLocks noGrp="1"/>
          </p:cNvSpPr>
          <p:nvPr>
            <p:ph type="title" hasCustomPrompt="1"/>
          </p:nvPr>
        </p:nvSpPr>
        <p:spPr>
          <a:xfrm>
            <a:off x="370614" y="2890148"/>
            <a:ext cx="5816602" cy="2387601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t>Tytuł wystąpienia</a:t>
            </a:r>
          </a:p>
        </p:txBody>
      </p:sp>
      <p:sp>
        <p:nvSpPr>
          <p:cNvPr id="13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44500" y="5528469"/>
            <a:ext cx="5994400" cy="165576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0" indent="0">
              <a:buSzTx/>
              <a:buNone/>
              <a:defRPr sz="2400"/>
            </a:lvl2pPr>
            <a:lvl3pPr marL="0" indent="0">
              <a:buSzTx/>
              <a:buNone/>
              <a:defRPr sz="2400"/>
            </a:lvl3pPr>
            <a:lvl4pPr marL="0" indent="0">
              <a:buSzTx/>
              <a:buNone/>
              <a:defRPr sz="2400"/>
            </a:lvl4pPr>
            <a:lvl5pPr marL="0" indent="0">
              <a:buSzTx/>
              <a:buNone/>
              <a:defRPr sz="2400"/>
            </a:lvl5pPr>
          </a:lstStyle>
          <a:p>
            <a:r>
              <a:t>AutorOrganizacja/Instytucja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14" name="Obrazek" descr="Obrazek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4083" y="5999815"/>
            <a:ext cx="1318419" cy="49281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Obrazek" descr="Obrazek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6805" y="5755164"/>
            <a:ext cx="1807091" cy="9821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Obrazek" descr="Obra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6887" y="677281"/>
            <a:ext cx="4552824" cy="4552824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ytuł slajd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25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Treść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6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838200" y="365125"/>
            <a:ext cx="7628792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Tytuł slajdu</a:t>
            </a:r>
          </a:p>
        </p:txBody>
      </p:sp>
      <p:sp>
        <p:nvSpPr>
          <p:cNvPr id="3" name="Treść - poziom 1…"/>
          <p:cNvSpPr txBox="1">
            <a:spLocks noGrp="1"/>
          </p:cNvSpPr>
          <p:nvPr>
            <p:ph type="body" idx="1" hasCustomPrompt="1"/>
          </p:nvPr>
        </p:nvSpPr>
        <p:spPr>
          <a:xfrm>
            <a:off x="838200" y="1825625"/>
            <a:ext cx="7628792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Treść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pic>
        <p:nvPicPr>
          <p:cNvPr id="4" name="Obrazek" descr="Obrazek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1969" y="-915015"/>
            <a:ext cx="7905041" cy="7905041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8463948" y="6221732"/>
            <a:ext cx="273653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  <a:latin typeface="+mn-lt"/>
                <a:ea typeface="+mn-ea"/>
                <a:cs typeface="+mn-cs"/>
                <a:sym typeface="Apto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800" b="1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620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80160" marR="0" indent="-3657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78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352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924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496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6068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64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ytuł 7"/>
          <p:cNvSpPr txBox="1">
            <a:spLocks noGrp="1"/>
          </p:cNvSpPr>
          <p:nvPr>
            <p:ph type="ctrTitle"/>
          </p:nvPr>
        </p:nvSpPr>
        <p:spPr>
          <a:xfrm>
            <a:off x="444497" y="1147863"/>
            <a:ext cx="6360928" cy="296870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5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Dostępność </a:t>
            </a:r>
            <a:br>
              <a:rPr lang="pl-PL" sz="5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 e-usługach Ministerstwa Finansów – aspekty wdrożeniowe</a:t>
            </a:r>
            <a:endParaRPr sz="5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Podtytuł 8"/>
          <p:cNvSpPr txBox="1">
            <a:spLocks noGrp="1"/>
          </p:cNvSpPr>
          <p:nvPr>
            <p:ph type="subTitle" sz="quarter" idx="1"/>
          </p:nvPr>
        </p:nvSpPr>
        <p:spPr>
          <a:xfrm>
            <a:off x="444497" y="4698026"/>
            <a:ext cx="5994405" cy="1655762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lang="pl-PL" dirty="0"/>
              <a:t>Henryk Gryz</a:t>
            </a:r>
            <a:endParaRPr dirty="0"/>
          </a:p>
          <a:p>
            <a:r>
              <a:rPr lang="pl-PL" dirty="0"/>
              <a:t>Ministerstwo Finansów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ytuł 7"/>
          <p:cNvSpPr txBox="1">
            <a:spLocks noGrp="1"/>
          </p:cNvSpPr>
          <p:nvPr>
            <p:ph type="ctrTitle"/>
          </p:nvPr>
        </p:nvSpPr>
        <p:spPr>
          <a:xfrm>
            <a:off x="279395" y="2789276"/>
            <a:ext cx="5816605" cy="2387604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Dziękuję za uwagę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2553615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51181F-4B67-49C0-B32A-3396BE377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Czym jest </a:t>
            </a:r>
            <a:b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dostępność cyfrowa?</a:t>
            </a:r>
            <a:endParaRPr lang="pl-P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36459DC-B378-465F-9CA0-11B2A68B0A15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Dostępność </a:t>
            </a:r>
            <a:r>
              <a:rPr lang="pl-P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proces, nie stan</a:t>
            </a:r>
          </a:p>
          <a:p>
            <a:pPr marL="514350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Rola zespołu w dbaniu o dostępność</a:t>
            </a:r>
          </a:p>
          <a:p>
            <a:pPr marL="514350" indent="-51435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WCAG – nie instrukcja, </a:t>
            </a:r>
            <a:b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l-P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zbiór możliwości</a:t>
            </a:r>
          </a:p>
        </p:txBody>
      </p:sp>
    </p:spTree>
    <p:extLst>
      <p:ext uri="{BB962C8B-B14F-4D97-AF65-F5344CB8AC3E}">
        <p14:creationId xmlns:p14="http://schemas.microsoft.com/office/powerpoint/2010/main" val="148212267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4700" dirty="0"/>
              <a:t>Planowanie dostępności </a:t>
            </a:r>
            <a:br>
              <a:rPr lang="pl-PL" sz="4700" dirty="0"/>
            </a:br>
            <a:r>
              <a:rPr lang="pl-PL" sz="4700" dirty="0"/>
              <a:t>od samego początku projektu</a:t>
            </a:r>
            <a:endParaRPr sz="4700" dirty="0"/>
          </a:p>
        </p:txBody>
      </p:sp>
      <p:sp>
        <p:nvSpPr>
          <p:cNvPr id="39" name="Symbol zastępczy zawartości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Planowanie z zespołem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Budżet i czas na dostępność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Koszty wynikające z braku dostępności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4700" dirty="0"/>
              <a:t>Zespół </a:t>
            </a:r>
            <a:br>
              <a:rPr lang="pl-PL" sz="4700" dirty="0"/>
            </a:br>
            <a:r>
              <a:rPr lang="pl-PL" sz="4700" dirty="0"/>
              <a:t>i zasoby dostępności</a:t>
            </a:r>
            <a:endParaRPr sz="4700" dirty="0"/>
          </a:p>
        </p:txBody>
      </p:sp>
      <p:sp>
        <p:nvSpPr>
          <p:cNvPr id="39" name="Symbol zastępczy zawartości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lnSpc>
                <a:spcPct val="12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Rola specjalistów po stronie wykonawcy </a:t>
            </a:r>
            <a:br>
              <a:rPr lang="pl-PL" dirty="0"/>
            </a:br>
            <a:r>
              <a:rPr lang="pl-PL" dirty="0"/>
              <a:t>i zamawiającego</a:t>
            </a:r>
          </a:p>
          <a:p>
            <a:pPr marL="457200" indent="-457200">
              <a:lnSpc>
                <a:spcPct val="12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Wsparcie zewnętrznych konsultantów </a:t>
            </a:r>
            <a:br>
              <a:rPr lang="pl-PL" dirty="0"/>
            </a:br>
            <a:r>
              <a:rPr lang="pl-PL" dirty="0"/>
              <a:t>i testerów</a:t>
            </a:r>
          </a:p>
          <a:p>
            <a:pPr marL="457200" indent="-457200">
              <a:lnSpc>
                <a:spcPct val="12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Pracujemy zespołowo – dostępność to wspólna odpowiedzialność</a:t>
            </a:r>
          </a:p>
        </p:txBody>
      </p:sp>
    </p:spTree>
    <p:extLst>
      <p:ext uri="{BB962C8B-B14F-4D97-AF65-F5344CB8AC3E}">
        <p14:creationId xmlns:p14="http://schemas.microsoft.com/office/powerpoint/2010/main" val="293993573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4700" dirty="0"/>
              <a:t>Proces projektowy: </a:t>
            </a:r>
            <a:br>
              <a:rPr lang="pl-PL" sz="4700" dirty="0"/>
            </a:br>
            <a:r>
              <a:rPr lang="pl-PL" sz="4700" dirty="0"/>
              <a:t>Makiety i akceptacja</a:t>
            </a:r>
            <a:endParaRPr sz="4700" dirty="0"/>
          </a:p>
        </p:txBody>
      </p:sp>
      <p:sp>
        <p:nvSpPr>
          <p:cNvPr id="39" name="Symbol zastępczy zawartości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Tworzenie makiet i dokumentowanie założeń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Ścieżka akceptacji (UX, prosty język, WCAG)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Weryfikacja dostępności już na poziomie makiet</a:t>
            </a:r>
          </a:p>
        </p:txBody>
      </p:sp>
    </p:spTree>
    <p:extLst>
      <p:ext uri="{BB962C8B-B14F-4D97-AF65-F5344CB8AC3E}">
        <p14:creationId xmlns:p14="http://schemas.microsoft.com/office/powerpoint/2010/main" val="387589202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4700" dirty="0"/>
              <a:t>Rozwój i testowanie</a:t>
            </a:r>
            <a:endParaRPr sz="4700" dirty="0"/>
          </a:p>
        </p:txBody>
      </p:sp>
      <p:sp>
        <p:nvSpPr>
          <p:cNvPr id="39" name="Symbol zastępczy zawartości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Programowanie zgodnie z założeniami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Testy przez specjalistów i konsultantów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Iteracyjne poprawianie błędów</a:t>
            </a:r>
          </a:p>
        </p:txBody>
      </p:sp>
    </p:spTree>
    <p:extLst>
      <p:ext uri="{BB962C8B-B14F-4D97-AF65-F5344CB8AC3E}">
        <p14:creationId xmlns:p14="http://schemas.microsoft.com/office/powerpoint/2010/main" val="218189161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4700" dirty="0"/>
              <a:t>Audyt dostępności: </a:t>
            </a:r>
            <a:br>
              <a:rPr lang="pl-PL" sz="4700" dirty="0"/>
            </a:br>
            <a:r>
              <a:rPr lang="pl-PL" sz="4700" dirty="0"/>
              <a:t>3-etapowy proces weryfikacji</a:t>
            </a:r>
            <a:endParaRPr sz="4700" dirty="0"/>
          </a:p>
        </p:txBody>
      </p:sp>
      <p:sp>
        <p:nvSpPr>
          <p:cNvPr id="39" name="Symbol zastępczy zawartości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Etap 1: Przygotowanie i plan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Etap 2: Badanie eksperckie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Etap 3: Badanie </a:t>
            </a:r>
            <a:r>
              <a:rPr lang="pl-PL" dirty="0" err="1"/>
              <a:t>testerskie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9256265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4700" dirty="0"/>
              <a:t>Typowe błędy i zagrożenia</a:t>
            </a:r>
            <a:endParaRPr sz="4700" dirty="0"/>
          </a:p>
        </p:txBody>
      </p:sp>
      <p:sp>
        <p:nvSpPr>
          <p:cNvPr id="39" name="Symbol zastępczy zawartości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Brak planowania dostępności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Jeden specjalista to za mało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Dostępność tylko na koniec = ryzyko</a:t>
            </a:r>
          </a:p>
        </p:txBody>
      </p:sp>
    </p:spTree>
    <p:extLst>
      <p:ext uri="{BB962C8B-B14F-4D97-AF65-F5344CB8AC3E}">
        <p14:creationId xmlns:p14="http://schemas.microsoft.com/office/powerpoint/2010/main" val="414547362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ytuł 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628791" cy="1325563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pl-PL" sz="4700" dirty="0"/>
              <a:t>Odpowiedzialność </a:t>
            </a:r>
            <a:br>
              <a:rPr lang="pl-PL" sz="4700" dirty="0"/>
            </a:br>
            <a:r>
              <a:rPr lang="pl-PL" sz="4700" dirty="0"/>
              <a:t>za dostępność cyfrową</a:t>
            </a:r>
            <a:endParaRPr sz="4700" dirty="0"/>
          </a:p>
        </p:txBody>
      </p:sp>
      <p:sp>
        <p:nvSpPr>
          <p:cNvPr id="39" name="Symbol zastępczy zawartości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7628791" cy="4351338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Kierownik projektu jako kluczowy gracz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Koszty zaniedbań</a:t>
            </a:r>
          </a:p>
          <a:p>
            <a:pPr marL="457200" indent="-45720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dirty="0"/>
              <a:t>Współodpowiedzialność całego zespołu</a:t>
            </a:r>
          </a:p>
        </p:txBody>
      </p:sp>
    </p:spTree>
    <p:extLst>
      <p:ext uri="{BB962C8B-B14F-4D97-AF65-F5344CB8AC3E}">
        <p14:creationId xmlns:p14="http://schemas.microsoft.com/office/powerpoint/2010/main" val="198510489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Motyw pakietu Offic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Motyw pakietu Office">
      <a:majorFont>
        <a:latin typeface="Helvetica"/>
        <a:ea typeface="Helvetica"/>
        <a:cs typeface="Helvetica"/>
      </a:majorFont>
      <a:minorFont>
        <a:latin typeface="Aptos"/>
        <a:ea typeface="Aptos"/>
        <a:cs typeface="Aptos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188</Words>
  <Application>Microsoft Office PowerPoint</Application>
  <PresentationFormat>Panoramiczny</PresentationFormat>
  <Paragraphs>36</Paragraphs>
  <Slides>10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Motyw pakietu Office</vt:lpstr>
      <vt:lpstr>Dostępność  w e-usługach Ministerstwa Finansów – aspekty wdrożeniowe</vt:lpstr>
      <vt:lpstr>Czym jest  dostępność cyfrowa?</vt:lpstr>
      <vt:lpstr>Planowanie dostępności  od samego początku projektu</vt:lpstr>
      <vt:lpstr>Zespół  i zasoby dostępności</vt:lpstr>
      <vt:lpstr>Proces projektowy:  Makiety i akceptacja</vt:lpstr>
      <vt:lpstr>Rozwój i testowanie</vt:lpstr>
      <vt:lpstr>Audyt dostępności:  3-etapowy proces weryfikacji</vt:lpstr>
      <vt:lpstr>Typowe błędy i zagrożenia</vt:lpstr>
      <vt:lpstr>Odpowiedzialność  za dostępność cyfrową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Dostępność w e-usługach Ministerstwa Finansów – aspekty wdrożeniowe</dc:title>
  <cp:lastModifiedBy>Anna Czekalska</cp:lastModifiedBy>
  <cp:revision>24</cp:revision>
  <dcterms:modified xsi:type="dcterms:W3CDTF">2025-05-16T11:54:40Z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FCATEGORY">
    <vt:lpwstr>InformacjePubliczneInformacjeSektoraPublicznego</vt:lpwstr>
  </property>
  <property fmtid="{D5CDD505-2E9C-101B-9397-08002B2CF9AE}" pid="3" name="MFClassifiedBy">
    <vt:lpwstr>UxC4dwLulzfINJ8nQH+xvX5LNGipWa4BRSZhPgxsCvmdH367MP8m0bJLBUBISEMG6Bqm9AQyqGBtE78ACxKKNg==</vt:lpwstr>
  </property>
  <property fmtid="{D5CDD505-2E9C-101B-9397-08002B2CF9AE}" pid="4" name="MFClassificationDate">
    <vt:lpwstr>2025-04-10T10:22:37.0353412+02:00</vt:lpwstr>
  </property>
  <property fmtid="{D5CDD505-2E9C-101B-9397-08002B2CF9AE}" pid="5" name="MFClassifiedBySID">
    <vt:lpwstr>UxC4dwLulzfINJ8nQH+xvX5LNGipWa4BRSZhPgxsCvm42mrIC/DSDv0ggS+FjUN/2v1BBotkLlY5aAiEhoi6ud0Uw2Eq4L4GC2ydRWCY7o4lZSGQDOjJWIgnuJ6j/5mK</vt:lpwstr>
  </property>
  <property fmtid="{D5CDD505-2E9C-101B-9397-08002B2CF9AE}" pid="6" name="MFGRNItemId">
    <vt:lpwstr>GRN-c6f3e04d-2fb6-49e5-a28e-6d25f38a84bd</vt:lpwstr>
  </property>
  <property fmtid="{D5CDD505-2E9C-101B-9397-08002B2CF9AE}" pid="7" name="MFHash">
    <vt:lpwstr>pBHgZRqAGMS2L+8gtwATho3WdvtnBUi55gFQMUpf4F8=</vt:lpwstr>
  </property>
  <property fmtid="{D5CDD505-2E9C-101B-9397-08002B2CF9AE}" pid="8" name="MFVisualMarkingsSettings">
    <vt:lpwstr>HeaderAlignment=1;FooterAlignment=1</vt:lpwstr>
  </property>
  <property fmtid="{D5CDD505-2E9C-101B-9397-08002B2CF9AE}" pid="9" name="DLPManualFileClassification">
    <vt:lpwstr>{2755b7d9-e53d-4779-a40c-03797dcf43b3}</vt:lpwstr>
  </property>
  <property fmtid="{D5CDD505-2E9C-101B-9397-08002B2CF9AE}" pid="10" name="MFRefresh">
    <vt:lpwstr>False</vt:lpwstr>
  </property>
</Properties>
</file>