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tif" ContentType="image/ti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sldIdLst>
    <p:sldId id="256" r:id="rId2"/>
    <p:sldId id="1267" r:id="rId3"/>
    <p:sldId id="1269" r:id="rId4"/>
    <p:sldId id="1272" r:id="rId5"/>
    <p:sldId id="1273" r:id="rId6"/>
    <p:sldId id="1274" r:id="rId7"/>
    <p:sldId id="1275" r:id="rId8"/>
    <p:sldId id="1260" r:id="rId9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A6800"/>
    <a:srgbClr val="FF7800"/>
    <a:srgbClr val="FA77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1D8"/>
          </a:solidFill>
        </a:fill>
      </a:tcStyle>
    </a:wholeTbl>
    <a:band2H>
      <a:tcTxStyle/>
      <a:tcStyle>
        <a:tcBdr/>
        <a:fill>
          <a:solidFill>
            <a:srgbClr val="E7E9EC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BD3CB"/>
          </a:solidFill>
        </a:fill>
      </a:tcStyle>
    </a:wholeTbl>
    <a:band2H>
      <a:tcTxStyle/>
      <a:tcStyle>
        <a:tcBdr/>
        <a:fill>
          <a:solidFill>
            <a:srgbClr val="E7EA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E1CC"/>
          </a:solidFill>
        </a:fill>
      </a:tcStyle>
    </a:wholeTbl>
    <a:band2H>
      <a:tcTxStyle/>
      <a:tcStyle>
        <a:tcBdr/>
        <a:fill>
          <a:solidFill>
            <a:srgbClr val="E8F0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151" autoAdjust="0"/>
  </p:normalViewPr>
  <p:slideViewPr>
    <p:cSldViewPr snapToGrid="0">
      <p:cViewPr varScale="1">
        <p:scale>
          <a:sx n="92" d="100"/>
          <a:sy n="92" d="100"/>
        </p:scale>
        <p:origin x="210" y="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Aptos"/>
      </a:defRPr>
    </a:lvl1pPr>
    <a:lvl2pPr indent="228600" latinLnBrk="0">
      <a:defRPr sz="1200">
        <a:latin typeface="+mn-lt"/>
        <a:ea typeface="+mn-ea"/>
        <a:cs typeface="+mn-cs"/>
        <a:sym typeface="Aptos"/>
      </a:defRPr>
    </a:lvl2pPr>
    <a:lvl3pPr indent="457200" latinLnBrk="0">
      <a:defRPr sz="1200">
        <a:latin typeface="+mn-lt"/>
        <a:ea typeface="+mn-ea"/>
        <a:cs typeface="+mn-cs"/>
        <a:sym typeface="Aptos"/>
      </a:defRPr>
    </a:lvl3pPr>
    <a:lvl4pPr indent="685800" latinLnBrk="0">
      <a:defRPr sz="1200">
        <a:latin typeface="+mn-lt"/>
        <a:ea typeface="+mn-ea"/>
        <a:cs typeface="+mn-cs"/>
        <a:sym typeface="Aptos"/>
      </a:defRPr>
    </a:lvl4pPr>
    <a:lvl5pPr indent="914400" latinLnBrk="0">
      <a:defRPr sz="1200">
        <a:latin typeface="+mn-lt"/>
        <a:ea typeface="+mn-ea"/>
        <a:cs typeface="+mn-cs"/>
        <a:sym typeface="Aptos"/>
      </a:defRPr>
    </a:lvl5pPr>
    <a:lvl6pPr indent="1143000" latinLnBrk="0">
      <a:defRPr sz="1200">
        <a:latin typeface="+mn-lt"/>
        <a:ea typeface="+mn-ea"/>
        <a:cs typeface="+mn-cs"/>
        <a:sym typeface="Aptos"/>
      </a:defRPr>
    </a:lvl6pPr>
    <a:lvl7pPr indent="1371600" latinLnBrk="0">
      <a:defRPr sz="1200">
        <a:latin typeface="+mn-lt"/>
        <a:ea typeface="+mn-ea"/>
        <a:cs typeface="+mn-cs"/>
        <a:sym typeface="Aptos"/>
      </a:defRPr>
    </a:lvl7pPr>
    <a:lvl8pPr indent="1600200" latinLnBrk="0">
      <a:defRPr sz="1200">
        <a:latin typeface="+mn-lt"/>
        <a:ea typeface="+mn-ea"/>
        <a:cs typeface="+mn-cs"/>
        <a:sym typeface="Aptos"/>
      </a:defRPr>
    </a:lvl8pPr>
    <a:lvl9pPr indent="1828800" latinLnBrk="0">
      <a:defRPr sz="1200">
        <a:latin typeface="+mn-lt"/>
        <a:ea typeface="+mn-ea"/>
        <a:cs typeface="+mn-cs"/>
        <a:sym typeface="Apto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52430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defTabSz="914400" eaLnBrk="1" fontAlgn="auto" latinLnBrk="0" hangingPunct="1">
              <a:lnSpc>
                <a:spcPct val="150000"/>
              </a:lnSpc>
              <a:spcBef>
                <a:spcPts val="2400"/>
              </a:spcBef>
              <a:spcAft>
                <a:spcPts val="2400"/>
              </a:spcAft>
              <a:buClrTx/>
              <a:buSzTx/>
              <a:buFontTx/>
              <a:buNone/>
              <a:tabLst/>
              <a:defRPr/>
            </a:pPr>
            <a:r>
              <a:rPr lang="pl-PL" sz="1800" kern="150" dirty="0">
                <a:solidFill>
                  <a:srgbClr val="FF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</a:t>
            </a:r>
            <a:endParaRPr lang="pl-PL" sz="1800" kern="15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lvl="0" indent="0" defTabSz="914400" eaLnBrk="1" fontAlgn="auto" latinLnBrk="0" hangingPunct="1">
              <a:lnSpc>
                <a:spcPct val="150000"/>
              </a:lnSpc>
              <a:spcBef>
                <a:spcPts val="2400"/>
              </a:spcBef>
              <a:spcAft>
                <a:spcPts val="2400"/>
              </a:spcAft>
              <a:buClrTx/>
              <a:buSzTx/>
              <a:buFontTx/>
              <a:buNone/>
              <a:tabLst/>
              <a:defRPr/>
            </a:pPr>
            <a:endParaRPr lang="pl-PL" sz="1800" kern="15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ts val="2400"/>
              </a:spcBef>
              <a:spcAft>
                <a:spcPts val="2400"/>
              </a:spcAft>
            </a:pPr>
            <a:endParaRPr lang="pl-PL" sz="1800" kern="15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953991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57846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820344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963935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925241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235663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  <a:spcBef>
                <a:spcPts val="2400"/>
              </a:spcBef>
              <a:spcAft>
                <a:spcPts val="2400"/>
              </a:spcAft>
              <a:buNone/>
            </a:pPr>
            <a:r>
              <a:rPr lang="pl-PL" sz="1800" kern="15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9465549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ytuł wystąpienia"/>
          <p:cNvSpPr txBox="1">
            <a:spLocks noGrp="1"/>
          </p:cNvSpPr>
          <p:nvPr>
            <p:ph type="title" hasCustomPrompt="1"/>
          </p:nvPr>
        </p:nvSpPr>
        <p:spPr>
          <a:xfrm>
            <a:off x="370614" y="2890148"/>
            <a:ext cx="5816602" cy="2387601"/>
          </a:xfrm>
          <a:prstGeom prst="rect">
            <a:avLst/>
          </a:prstGeom>
        </p:spPr>
        <p:txBody>
          <a:bodyPr anchor="b"/>
          <a:lstStyle>
            <a:lvl1pPr>
              <a:defRPr sz="5400"/>
            </a:lvl1pPr>
          </a:lstStyle>
          <a:p>
            <a:r>
              <a:t>Tytuł wystąpienia</a:t>
            </a:r>
          </a:p>
        </p:txBody>
      </p:sp>
      <p:sp>
        <p:nvSpPr>
          <p:cNvPr id="13" name="Treść - poziom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444500" y="5528469"/>
            <a:ext cx="5994400" cy="165576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 marL="0" indent="0">
              <a:buSzTx/>
              <a:buNone/>
              <a:defRPr sz="2400"/>
            </a:lvl2pPr>
            <a:lvl3pPr marL="0" indent="0">
              <a:buSzTx/>
              <a:buNone/>
              <a:defRPr sz="2400"/>
            </a:lvl3pPr>
            <a:lvl4pPr marL="0" indent="0">
              <a:buSzTx/>
              <a:buNone/>
              <a:defRPr sz="2400"/>
            </a:lvl4pPr>
            <a:lvl5pPr marL="0" indent="0">
              <a:buSzTx/>
              <a:buNone/>
              <a:defRPr sz="2400"/>
            </a:lvl5pPr>
          </a:lstStyle>
          <a:p>
            <a:r>
              <a:t>AutorOrganizacja/Instytucja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pic>
        <p:nvPicPr>
          <p:cNvPr id="14" name="Obrazek" descr="Obrazek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24083" y="5999815"/>
            <a:ext cx="1318419" cy="492814"/>
          </a:xfrm>
          <a:prstGeom prst="rect">
            <a:avLst/>
          </a:prstGeom>
          <a:ln w="12700">
            <a:miter lim="400000"/>
          </a:ln>
        </p:spPr>
      </p:pic>
      <p:pic>
        <p:nvPicPr>
          <p:cNvPr id="15" name="Obrazek" descr="Obrazek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36805" y="5755164"/>
            <a:ext cx="1807091" cy="982116"/>
          </a:xfrm>
          <a:prstGeom prst="rect">
            <a:avLst/>
          </a:prstGeom>
          <a:ln w="12700">
            <a:miter lim="400000"/>
          </a:ln>
        </p:spPr>
      </p:pic>
      <p:pic>
        <p:nvPicPr>
          <p:cNvPr id="16" name="Obrazek" descr="Obrazek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56887" y="677281"/>
            <a:ext cx="4552824" cy="4552824"/>
          </a:xfrm>
          <a:prstGeom prst="rect">
            <a:avLst/>
          </a:prstGeom>
          <a:ln w="12700">
            <a:miter lim="400000"/>
          </a:ln>
        </p:spPr>
      </p:pic>
      <p:sp>
        <p:nvSpPr>
          <p:cNvPr id="17" name="Numer slajd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ytuł slajdu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Tytuł slajdu</a:t>
            </a:r>
          </a:p>
        </p:txBody>
      </p:sp>
      <p:sp>
        <p:nvSpPr>
          <p:cNvPr id="25" name="Treść - poziom 1…"/>
          <p:cNvSpPr txBox="1">
            <a:spLocks noGrp="1"/>
          </p:cNvSpPr>
          <p:nvPr>
            <p:ph type="body" sz="half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Treść slajdu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6" name="Numer slajd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slajdu"/>
          <p:cNvSpPr txBox="1">
            <a:spLocks noGrp="1"/>
          </p:cNvSpPr>
          <p:nvPr>
            <p:ph type="title" hasCustomPrompt="1"/>
          </p:nvPr>
        </p:nvSpPr>
        <p:spPr>
          <a:xfrm>
            <a:off x="838200" y="365125"/>
            <a:ext cx="7628792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 anchor="ctr">
            <a:normAutofit/>
          </a:bodyPr>
          <a:lstStyle/>
          <a:p>
            <a:r>
              <a:t>Tytuł slajdu</a:t>
            </a:r>
          </a:p>
        </p:txBody>
      </p:sp>
      <p:sp>
        <p:nvSpPr>
          <p:cNvPr id="3" name="Treść - poziom 1…"/>
          <p:cNvSpPr txBox="1">
            <a:spLocks noGrp="1"/>
          </p:cNvSpPr>
          <p:nvPr>
            <p:ph type="body" idx="1" hasCustomPrompt="1"/>
          </p:nvPr>
        </p:nvSpPr>
        <p:spPr>
          <a:xfrm>
            <a:off x="838200" y="1825625"/>
            <a:ext cx="7628792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normAutofit/>
          </a:bodyPr>
          <a:lstStyle/>
          <a:p>
            <a:r>
              <a:t>Treść slajdu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pic>
        <p:nvPicPr>
          <p:cNvPr id="4" name="Obrazek" descr="Obrazek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41969" y="-915015"/>
            <a:ext cx="7905041" cy="7905041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Numer slajdu"/>
          <p:cNvSpPr txBox="1">
            <a:spLocks noGrp="1"/>
          </p:cNvSpPr>
          <p:nvPr>
            <p:ph type="sldNum" sz="quarter" idx="2"/>
          </p:nvPr>
        </p:nvSpPr>
        <p:spPr>
          <a:xfrm>
            <a:off x="8463948" y="6221732"/>
            <a:ext cx="273653" cy="269237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ctr">
            <a:spAutoFit/>
          </a:bodyPr>
          <a:lstStyle>
            <a:lvl1pPr algn="r">
              <a:defRPr sz="1200">
                <a:solidFill>
                  <a:srgbClr val="757575"/>
                </a:solidFill>
                <a:latin typeface="+mn-lt"/>
                <a:ea typeface="+mn-ea"/>
                <a:cs typeface="+mn-cs"/>
                <a:sym typeface="Aptos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1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1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1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1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1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1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1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1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1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9pPr>
    </p:titleStyle>
    <p:bodyStyle>
      <a:lvl1pPr marL="0" marR="0" indent="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1pPr>
      <a:lvl2pPr marL="762000" marR="0" indent="-3048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2pPr>
      <a:lvl3pPr marL="1280160" marR="0" indent="-36576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3pPr>
      <a:lvl4pPr marL="1778000" marR="0" indent="-4064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4pPr>
      <a:lvl5pPr marL="2235200" marR="0" indent="-4064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5pPr>
      <a:lvl6pPr marL="2692400" marR="0" indent="-4064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6pPr>
      <a:lvl7pPr marL="3149600" marR="0" indent="-4064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7pPr>
      <a:lvl8pPr marL="3606800" marR="0" indent="-4064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8pPr>
      <a:lvl9pPr marL="4064000" marR="0" indent="-4064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ebaim.org/projects/million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ytuł 7"/>
          <p:cNvSpPr txBox="1">
            <a:spLocks noGrp="1"/>
          </p:cNvSpPr>
          <p:nvPr>
            <p:ph type="ctrTitle"/>
          </p:nvPr>
        </p:nvSpPr>
        <p:spPr>
          <a:xfrm>
            <a:off x="370612" y="2059702"/>
            <a:ext cx="5816605" cy="2387604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pl-PL" dirty="0"/>
              <a:t>Dostępność cyfrowa w projektach. Wprowadzenie.</a:t>
            </a:r>
          </a:p>
        </p:txBody>
      </p:sp>
      <p:sp>
        <p:nvSpPr>
          <p:cNvPr id="36" name="Podtytuł 8"/>
          <p:cNvSpPr txBox="1">
            <a:spLocks noGrp="1"/>
          </p:cNvSpPr>
          <p:nvPr>
            <p:ph type="subTitle" sz="quarter" idx="1"/>
          </p:nvPr>
        </p:nvSpPr>
        <p:spPr>
          <a:xfrm>
            <a:off x="444497" y="4698026"/>
            <a:ext cx="5994405" cy="1655762"/>
          </a:xfrm>
          <a:prstGeom prst="rect">
            <a:avLst/>
          </a:prstGeom>
        </p:spPr>
        <p:txBody>
          <a:bodyPr/>
          <a:lstStyle/>
          <a:p>
            <a:pPr>
              <a:defRPr b="1"/>
            </a:pPr>
            <a:r>
              <a:rPr lang="pl-PL" dirty="0"/>
              <a:t>Anna Czekalska</a:t>
            </a:r>
            <a:endParaRPr dirty="0"/>
          </a:p>
          <a:p>
            <a:r>
              <a:rPr lang="pl-PL" dirty="0"/>
              <a:t>Centrum Projektów Polska Cyfrowa</a:t>
            </a:r>
            <a:endParaRPr dirty="0"/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935DDFF-0A3D-379E-9E7B-638BD27AB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Światowy Dzień Świadomości Dostępności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31A1AB34-131E-B10D-A54E-F170C87F7365}"/>
              </a:ext>
            </a:extLst>
          </p:cNvPr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pl-PL" dirty="0"/>
              <a:t>Nie ma dostępności </a:t>
            </a:r>
            <a:br>
              <a:rPr lang="pl-PL" dirty="0"/>
            </a:br>
            <a:r>
              <a:rPr lang="pl-PL" dirty="0"/>
              <a:t>bez świadomości o dostępności.</a:t>
            </a:r>
          </a:p>
        </p:txBody>
      </p:sp>
    </p:spTree>
    <p:extLst>
      <p:ext uri="{BB962C8B-B14F-4D97-AF65-F5344CB8AC3E}">
        <p14:creationId xmlns:p14="http://schemas.microsoft.com/office/powerpoint/2010/main" val="528785913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EC711DC-F336-71F8-BEBA-E517AFF6FA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6945351" cy="1325563"/>
          </a:xfrm>
        </p:spPr>
        <p:txBody>
          <a:bodyPr/>
          <a:lstStyle/>
          <a:p>
            <a:r>
              <a:rPr lang="pl-PL" dirty="0"/>
              <a:t>Obowiązek w projektach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87217B2D-DA78-C36D-E1AA-049611C1B52B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838200" y="1825624"/>
            <a:ext cx="6833839" cy="3874135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pl-PL" dirty="0"/>
              <a:t>Rozwiązanie tworzone ze środków publicznych ma być dostępne cyfrowo. </a:t>
            </a:r>
          </a:p>
          <a:p>
            <a:pPr>
              <a:lnSpc>
                <a:spcPct val="150000"/>
              </a:lnSpc>
            </a:pPr>
            <a:endParaRPr lang="pl-PL" dirty="0"/>
          </a:p>
          <a:p>
            <a:pPr>
              <a:lnSpc>
                <a:spcPct val="150000"/>
              </a:lnSpc>
            </a:pPr>
            <a:endParaRPr lang="pl-PL" dirty="0"/>
          </a:p>
          <a:p>
            <a:pPr>
              <a:lnSpc>
                <a:spcPct val="150000"/>
              </a:lnSpc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02981475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0194C80-7A28-6BB0-0FF6-36863AD4A5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6532756" cy="1325563"/>
          </a:xfrm>
        </p:spPr>
        <p:txBody>
          <a:bodyPr>
            <a:normAutofit fontScale="90000"/>
          </a:bodyPr>
          <a:lstStyle/>
          <a:p>
            <a:r>
              <a:rPr lang="pl-PL" dirty="0"/>
              <a:t>Statystyka „The </a:t>
            </a:r>
            <a:r>
              <a:rPr lang="pl-PL" dirty="0" err="1"/>
              <a:t>WebAIM</a:t>
            </a:r>
            <a:r>
              <a:rPr lang="pl-PL" dirty="0"/>
              <a:t> </a:t>
            </a:r>
            <a:r>
              <a:rPr lang="pl-PL" dirty="0" err="1"/>
              <a:t>million</a:t>
            </a:r>
            <a:r>
              <a:rPr lang="pl-PL" dirty="0"/>
              <a:t>” – luty 2025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8CB7D566-0D40-58D8-8769-4E68C55513AF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838200" y="1825625"/>
            <a:ext cx="6532756" cy="4351338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pl-PL" sz="2600" dirty="0"/>
              <a:t>94,8% stron posiada błędy WCAG: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l-PL" sz="2600" dirty="0">
                <a:solidFill>
                  <a:schemeClr val="tx1"/>
                </a:solidFill>
              </a:rPr>
              <a:t>Tekst o niskim kontraście – 79,1,0%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l-PL" sz="2600" dirty="0">
                <a:solidFill>
                  <a:schemeClr val="tx1"/>
                </a:solidFill>
              </a:rPr>
              <a:t>Brak tekstów alternatywnych – 55,5%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l-PL" sz="2600" dirty="0">
                <a:solidFill>
                  <a:schemeClr val="tx1"/>
                </a:solidFill>
              </a:rPr>
              <a:t>Brak etykiet w formularzach -48,2%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l-PL" sz="2600" dirty="0">
                <a:solidFill>
                  <a:schemeClr val="tx1"/>
                </a:solidFill>
              </a:rPr>
              <a:t>Puste linki – 45,4%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l-PL" sz="2600" dirty="0">
                <a:solidFill>
                  <a:schemeClr val="tx1"/>
                </a:solidFill>
              </a:rPr>
              <a:t>Brak języka dokumentu – 15,8%</a:t>
            </a: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pl-PL" sz="2300" b="1" i="1" u="sng" kern="150" dirty="0">
                <a:solidFill>
                  <a:srgbClr val="0F476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3"/>
              </a:rPr>
              <a:t>Źródło: </a:t>
            </a:r>
            <a:r>
              <a:rPr lang="pl-PL" sz="2300" b="1" i="1" u="sng" kern="150" dirty="0">
                <a:solidFill>
                  <a:srgbClr val="0F476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3"/>
              </a:rPr>
              <a:t>https://webaim.org/projects/million/</a:t>
            </a:r>
            <a:endParaRPr lang="pl-PL" sz="23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23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1193438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A05D1AA-8CDA-1BF5-770C-FA6681772A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6376639" cy="1325563"/>
          </a:xfrm>
        </p:spPr>
        <p:txBody>
          <a:bodyPr>
            <a:normAutofit fontScale="90000"/>
          </a:bodyPr>
          <a:lstStyle/>
          <a:p>
            <a:r>
              <a:rPr lang="pl-PL" dirty="0"/>
              <a:t>Etapy projektu </a:t>
            </a:r>
            <a:br>
              <a:rPr lang="pl-PL" dirty="0"/>
            </a:br>
            <a:r>
              <a:rPr lang="pl-PL" dirty="0"/>
              <a:t>a dostępność cyfrowa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5235C787-E0FB-13B7-B36B-8A8E5FB42460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838200" y="1825624"/>
            <a:ext cx="5774473" cy="4140278"/>
          </a:xfrm>
        </p:spPr>
        <p:txBody>
          <a:bodyPr>
            <a:noAutofit/>
          </a:bodyPr>
          <a:lstStyle/>
          <a:p>
            <a:pPr marL="342900" lvl="0" indent="-3429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pl-PL" sz="2800" kern="1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pl-PL" sz="2800" kern="1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rzygotowanie projektu</a:t>
            </a:r>
          </a:p>
          <a:p>
            <a:pPr marL="342900" lvl="0" indent="-3429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pl-PL" sz="2800" kern="1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pl-PL" sz="2800" kern="1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oczątek projektu </a:t>
            </a:r>
          </a:p>
          <a:p>
            <a:pPr marL="342900" lvl="0" indent="-3429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pl-PL" sz="2800" kern="1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pl-PL" sz="2800" kern="1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ealizacja projektu </a:t>
            </a:r>
          </a:p>
          <a:p>
            <a:pPr marL="342900" lvl="0" indent="-3429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pl-PL" sz="2800" kern="1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</a:t>
            </a:r>
            <a:r>
              <a:rPr lang="pl-PL" sz="2800" kern="1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trzymanie trwałości</a:t>
            </a:r>
          </a:p>
        </p:txBody>
      </p:sp>
    </p:spTree>
    <p:extLst>
      <p:ext uri="{BB962C8B-B14F-4D97-AF65-F5344CB8AC3E}">
        <p14:creationId xmlns:p14="http://schemas.microsoft.com/office/powerpoint/2010/main" val="2669857766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3353ECE-82B8-A8F2-F6C6-1376D95C13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6432395" cy="1325563"/>
          </a:xfrm>
        </p:spPr>
        <p:txBody>
          <a:bodyPr>
            <a:normAutofit fontScale="90000"/>
          </a:bodyPr>
          <a:lstStyle/>
          <a:p>
            <a:r>
              <a:rPr lang="pl-PL" dirty="0"/>
              <a:t>Co może powodować problemy 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CA61E971-1248-06A4-79AA-DEE2A358041D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838199" y="1825625"/>
            <a:ext cx="7308273" cy="3616170"/>
          </a:xfrm>
        </p:spPr>
        <p:txBody>
          <a:bodyPr>
            <a:noAutofit/>
          </a:bodyPr>
          <a:lstStyle/>
          <a:p>
            <a:pPr marL="342900" lvl="0" indent="-3429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pl-PL" sz="2400" kern="1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Brak uwzględnienia dostępności cyfrowej </a:t>
            </a:r>
          </a:p>
          <a:p>
            <a:pPr marL="342900" lvl="0" indent="-3429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pl-P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Wyłącznie audyt dostępności cyfrowej na koniec projektu</a:t>
            </a:r>
            <a:endParaRPr lang="pl-PL" sz="2400" kern="15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pl-PL" sz="2400" kern="1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Błędne wyobrażenie o wdrażaniu dostępności cyfrowej</a:t>
            </a: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pl-PL" sz="2400" kern="1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zadanie wyłącznie dla specjalisty do spraw dostępności</a:t>
            </a:r>
          </a:p>
        </p:txBody>
      </p:sp>
    </p:spTree>
    <p:extLst>
      <p:ext uri="{BB962C8B-B14F-4D97-AF65-F5344CB8AC3E}">
        <p14:creationId xmlns:p14="http://schemas.microsoft.com/office/powerpoint/2010/main" val="384132612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77AB71-FF42-C0DC-5676-00E90006C6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B8B80F1-3D9D-02B8-2D3C-8C0C41A0B2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6432395" cy="1325563"/>
          </a:xfrm>
        </p:spPr>
        <p:txBody>
          <a:bodyPr>
            <a:normAutofit fontScale="90000"/>
          </a:bodyPr>
          <a:lstStyle/>
          <a:p>
            <a:r>
              <a:rPr lang="pl-PL" dirty="0"/>
              <a:t>Zarządzanie dostępnością w projekcie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72B90D07-E980-A13E-444D-72D8E7C67FA4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838200" y="1825625"/>
            <a:ext cx="6198220" cy="3616170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l-P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Ludzie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l-P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Wiedza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l-P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Sprzęt i oprogramowanie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l-P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Finanse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l-P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Czas</a:t>
            </a:r>
          </a:p>
        </p:txBody>
      </p:sp>
    </p:spTree>
    <p:extLst>
      <p:ext uri="{BB962C8B-B14F-4D97-AF65-F5344CB8AC3E}">
        <p14:creationId xmlns:p14="http://schemas.microsoft.com/office/powerpoint/2010/main" val="1175011452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2CCC6E7-CEE9-FCB6-A990-2681BFA383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6577361" cy="1325563"/>
          </a:xfrm>
        </p:spPr>
        <p:txBody>
          <a:bodyPr/>
          <a:lstStyle/>
          <a:p>
            <a:r>
              <a:rPr lang="pl-PL" dirty="0"/>
              <a:t>Pamiętaj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3D09C358-5647-C785-0A31-9A014FBD5552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838200" y="1825625"/>
            <a:ext cx="6421244" cy="3783438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rgbClr val="DA6800"/>
              </a:buClr>
              <a:buFont typeface="Wingdings" panose="05000000000000000000" pitchFamily="2" charset="2"/>
              <a:buChar char="§"/>
            </a:pPr>
            <a:r>
              <a:rPr lang="pl-PL" dirty="0"/>
              <a:t>Uwzględniaj dostępność cyfrową na każdym etapie projektu.</a:t>
            </a:r>
          </a:p>
          <a:p>
            <a:pPr marL="457200" indent="-4572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rgbClr val="DA6800"/>
              </a:buClr>
              <a:buFont typeface="Wingdings" panose="05000000000000000000" pitchFamily="2" charset="2"/>
              <a:buChar char="§"/>
            </a:pPr>
            <a:r>
              <a:rPr lang="pl-PL" dirty="0"/>
              <a:t>Zarządzaj dostępnością cyfrową.</a:t>
            </a:r>
          </a:p>
          <a:p>
            <a:pPr marL="457200" indent="-4572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rgbClr val="DA6800"/>
              </a:buClr>
              <a:buFont typeface="Wingdings" panose="05000000000000000000" pitchFamily="2" charset="2"/>
              <a:buChar char="§"/>
            </a:pPr>
            <a:r>
              <a:rPr lang="pl-PL" dirty="0"/>
              <a:t>Testuj, audytuj, monitoruj.</a:t>
            </a:r>
          </a:p>
          <a:p>
            <a:pPr marL="457200" indent="-4572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rgbClr val="DA6800"/>
              </a:buClr>
              <a:buFont typeface="Wingdings" panose="05000000000000000000" pitchFamily="2" charset="2"/>
              <a:buChar char="§"/>
            </a:pPr>
            <a:r>
              <a:rPr lang="pl-PL" dirty="0"/>
              <a:t>Dostępność to gra zespołowa.</a:t>
            </a:r>
          </a:p>
        </p:txBody>
      </p:sp>
    </p:spTree>
    <p:extLst>
      <p:ext uri="{BB962C8B-B14F-4D97-AF65-F5344CB8AC3E}">
        <p14:creationId xmlns:p14="http://schemas.microsoft.com/office/powerpoint/2010/main" val="1682415077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0000FF"/>
      </a:hlink>
      <a:folHlink>
        <a:srgbClr val="FF00FF"/>
      </a:folHlink>
    </a:clrScheme>
    <a:fontScheme name="Motyw pakietu Office">
      <a:majorFont>
        <a:latin typeface="Helvetica"/>
        <a:ea typeface="Helvetica"/>
        <a:cs typeface="Helvetica"/>
      </a:majorFont>
      <a:minorFont>
        <a:latin typeface="Aptos"/>
        <a:ea typeface="Aptos"/>
        <a:cs typeface="Aptos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Motyw pakietu Office">
  <a:themeElements>
    <a:clrScheme name="Motyw pakietu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0000FF"/>
      </a:hlink>
      <a:folHlink>
        <a:srgbClr val="FF00FF"/>
      </a:folHlink>
    </a:clrScheme>
    <a:fontScheme name="Motyw pakietu Office">
      <a:majorFont>
        <a:latin typeface="Helvetica"/>
        <a:ea typeface="Helvetica"/>
        <a:cs typeface="Helvetica"/>
      </a:majorFont>
      <a:minorFont>
        <a:latin typeface="Aptos"/>
        <a:ea typeface="Aptos"/>
        <a:cs typeface="Aptos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5288</TotalTime>
  <Words>178</Words>
  <Application>Microsoft Office PowerPoint</Application>
  <PresentationFormat>Panoramiczny</PresentationFormat>
  <Paragraphs>40</Paragraphs>
  <Slides>8</Slides>
  <Notes>8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12" baseType="lpstr">
      <vt:lpstr>Aptos</vt:lpstr>
      <vt:lpstr>Calibri</vt:lpstr>
      <vt:lpstr>Wingdings</vt:lpstr>
      <vt:lpstr>Motyw pakietu Office</vt:lpstr>
      <vt:lpstr>Dostępność cyfrowa w projektach. Wprowadzenie.</vt:lpstr>
      <vt:lpstr>Światowy Dzień Świadomości Dostępności</vt:lpstr>
      <vt:lpstr>Obowiązek w projektach</vt:lpstr>
      <vt:lpstr>Statystyka „The WebAIM million” – luty 2025</vt:lpstr>
      <vt:lpstr>Etapy projektu  a dostępność cyfrowa</vt:lpstr>
      <vt:lpstr>Co może powodować problemy </vt:lpstr>
      <vt:lpstr>Zarządzanie dostępnością w projekcie</vt:lpstr>
      <vt:lpstr>Pamiętaj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Dostępność cyfrowa w projektach</dc:title>
  <dc:creator>Anna Czekalska</dc:creator>
  <cp:lastModifiedBy>Anna Czekalska</cp:lastModifiedBy>
  <cp:revision>54</cp:revision>
  <dcterms:modified xsi:type="dcterms:W3CDTF">2025-05-16T11:58:30Z</dcterms:modified>
</cp:coreProperties>
</file>