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58" r:id="rId14"/>
    <p:sldId id="266" r:id="rId15"/>
    <p:sldId id="267" r:id="rId16"/>
    <p:sldId id="268" r:id="rId17"/>
    <p:sldId id="271" r:id="rId18"/>
    <p:sldId id="270" r:id="rId19"/>
    <p:sldId id="269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5F4B6-D757-457E-BA3E-D3B6F0CD34A9}" v="71" dt="2024-04-15T08:26:16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92" autoAdjust="0"/>
    <p:restoredTop sz="86425" autoAdjust="0"/>
  </p:normalViewPr>
  <p:slideViewPr>
    <p:cSldViewPr snapToGrid="0">
      <p:cViewPr varScale="1">
        <p:scale>
          <a:sx n="54" d="100"/>
          <a:sy n="54" d="100"/>
        </p:scale>
        <p:origin x="86" y="610"/>
      </p:cViewPr>
      <p:guideLst/>
    </p:cSldViewPr>
  </p:slideViewPr>
  <p:outlineViewPr>
    <p:cViewPr>
      <p:scale>
        <a:sx n="33" d="100"/>
        <a:sy n="33" d="100"/>
      </p:scale>
      <p:origin x="0" y="-80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B2EFB73-C670-C3CD-0B06-7D8C1F9C9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5CF30BB-BE61-6BDC-0DDB-2E94878930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8284C-A8D8-4AB8-BA16-1D85BD34C954}" type="datetimeFigureOut">
              <a:rPr lang="pl-PL" smtClean="0"/>
              <a:t>2024-06-06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84CE64-F6AE-0775-6732-DD0C25A603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780FA48-D06D-E593-30A3-16FBAF9FCE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4E9E-6CEF-4432-81B0-75D35AA7F3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023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4E708-D32D-41AC-A509-F637CFCFF07A}" type="datetimeFigureOut">
              <a:rPr lang="pl-PL" smtClean="0"/>
              <a:t>2024-06-06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953EB-E1EC-4684-BAFF-685F9E5F1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329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953EB-E1EC-4684-BAFF-685F9E5F1EC1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58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żółty, clipart, kreskówka&#10;&#10;Opis wygenerowany automatycznie">
            <a:extLst>
              <a:ext uri="{FF2B5EF4-FFF2-40B4-BE49-F238E27FC236}">
                <a16:creationId xmlns:a16="http://schemas.microsoft.com/office/drawing/2014/main" id="{E2EB954A-D2E2-727D-14AF-AB4F8DF42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374431" cy="685800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EABD2-F2E6-FCEC-740B-74523DDB8F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615" y="2890148"/>
            <a:ext cx="5816600" cy="2387600"/>
          </a:xfrm>
        </p:spPr>
        <p:txBody>
          <a:bodyPr anchor="b">
            <a:normAutofit/>
          </a:bodyPr>
          <a:lstStyle>
            <a:lvl1pPr algn="l">
              <a:defRPr sz="5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Tytuł wystąpienia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7B631E-CAE9-5943-1DF3-C0E5E917BD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500" y="5528470"/>
            <a:ext cx="5994400" cy="1655762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Autor</a:t>
            </a:r>
            <a:br>
              <a:rPr lang="pl-PL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</a:br>
            <a:r>
              <a:rPr lang="pl-PL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Organizacja/Instytucja</a:t>
            </a:r>
          </a:p>
        </p:txBody>
      </p:sp>
      <p:pic>
        <p:nvPicPr>
          <p:cNvPr id="5" name="Obraz 4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B3D753B5-37AA-B8CB-C867-1E1CD84991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86" y="179907"/>
            <a:ext cx="2137585" cy="11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8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8B221B-7E45-144C-218A-5DB0DD64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9F983F0-78C4-3348-6F73-EDDE6DEC9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DD821C-48BA-2CD5-334A-0F2D7008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2024-06-06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3CA1F5-F152-7F6C-DF93-A2D98F29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46FD7A-0F70-3C4B-16C2-3563A9D3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8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393DFEE-9E8B-8675-467B-FC689139A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D056E65-FBFE-F002-01B0-D6EC5336F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477013-00E2-CAB8-A82E-6276E5FF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2024-06-06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49C76E-621B-A786-9F82-634B9164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74903B-30A7-4785-42BF-185E5FF6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69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żółty, clipart, kreskówka&#10;&#10;Opis wygenerowany automatycznie">
            <a:extLst>
              <a:ext uri="{FF2B5EF4-FFF2-40B4-BE49-F238E27FC236}">
                <a16:creationId xmlns:a16="http://schemas.microsoft.com/office/drawing/2014/main" id="{70F9F92F-497E-5F6E-A27E-3050620F7E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00" y="0"/>
            <a:ext cx="3513992" cy="685800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CAB9983-C92A-E2CA-D291-714EEB71C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28792" cy="1325563"/>
          </a:xfrm>
        </p:spPr>
        <p:txBody>
          <a:bodyPr>
            <a:normAutofit/>
          </a:bodyPr>
          <a:lstStyle>
            <a:lvl1pPr>
              <a:defRPr sz="4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119F1D-FBAC-A7E5-F72A-AF1F363BFF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7628792" cy="435133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38168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F93683-F423-7894-5275-7800C900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217D0A-CCEA-8583-4EFA-AF54DB74D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B976FB-51A5-D915-80F3-D74A884B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2024-06-06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A4C07B-2330-CEFF-744E-3429AD08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C37209-F8BC-D246-EE8F-3FA00538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87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7C1AAB-31B2-D727-7991-A645EA86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8A8B61-D6B3-7FB3-BCA3-E3FD75656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858135-73C2-7399-CEBC-F309810BC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593A3BD-8801-1823-584A-F5F3A797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2024-06-06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8411442-7248-6D78-AE04-8ECA4431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1296D6-C6B9-C5E9-72C1-68779CE4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05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1F759-AD43-E435-1039-3FF11FE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C7101C4-12F0-2BBB-C3D4-2F25500B1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F2B9CE-8B5F-3C3E-B282-452FF7BAE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2C8F718-C770-6FEB-FA43-C53B366D1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DEC60A-3164-B4FB-E625-E7758237A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D247D8F-1D1C-49C4-1049-60993504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2024-06-06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56A286F-35CD-EBF2-C579-44FAD169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F31BA4C-6E0D-6FA5-FB66-E86A8D1C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15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0B6713-F4BD-7E2E-5E16-A47B66F7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677236C-45F0-847E-25A6-790D5B6F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2024-06-06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70AA2C3-19F1-5B0B-4D82-D274E3F9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C91790-F0D2-FE67-BEA3-F51EEA32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5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0CC4B62-3EEA-19B5-4DC0-FCED84A2F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2024-06-06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4A45064-6F6D-0AF5-BD56-D06D8C6A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C99912-AEA3-BCE7-7B0A-8B6FD46F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62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9FA35F-1AB8-43FB-CE32-597BE2EE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921BA5-3E4A-BA0C-E4F8-B93586842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0BED556-BD4B-7704-8A24-694C4DE8F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952161F-1695-AC41-2342-F67000BC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2024-06-06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5A1927A-1BA0-68F1-3270-09F03FC9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4852E97-A55A-76D4-D6B3-3CC47995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20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A17903-28E6-25BE-1541-1584BED8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71EF8A4-90D2-A804-08E2-3183C03DD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EB31ACA-2083-80C0-79D4-A7FCD8258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5A642A-B528-FFB7-BC1E-A4280F2C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2024-06-06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FD2B78-283D-196F-8CE4-E658BAFB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76A3FC7-C93E-B451-8606-44047D07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07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żółty, clipart, kreskówka&#10;&#10;Opis wygenerowany automatycznie">
            <a:extLst>
              <a:ext uri="{FF2B5EF4-FFF2-40B4-BE49-F238E27FC236}">
                <a16:creationId xmlns:a16="http://schemas.microsoft.com/office/drawing/2014/main" id="{B859A23A-203A-4481-1FFF-0816D05EC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00" y="0"/>
            <a:ext cx="3513992" cy="6858001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EC5EEBE-BEE4-C04A-ED53-E26DFA35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294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E45235-8811-3D1E-4072-C82DEF33F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5294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927DCD-80A2-E84E-7710-1E71E09A4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E589DB-240A-4D2C-97D5-905021FBF3AE}" type="datetimeFigureOut">
              <a:rPr lang="pl-PL" smtClean="0"/>
              <a:t>2024-06-06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7AEA56-CD71-7E5C-D60D-F330A30AF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54C5D3-A0FC-3EB0-B6AC-A62A8243D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74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44AF25D6-83E1-A605-C07F-8E185C855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615" y="2584450"/>
            <a:ext cx="5217385" cy="2693298"/>
          </a:xfrm>
        </p:spPr>
        <p:txBody>
          <a:bodyPr>
            <a:noAutofit/>
          </a:bodyPr>
          <a:lstStyle/>
          <a:p>
            <a:r>
              <a:rPr lang="pl-PL" sz="4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 ważeniu słów, warzeniu procesów i mieszaniu w interfejsach </a:t>
            </a:r>
            <a:endParaRPr lang="pl-PL" sz="4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9" name="Podtytuł 8">
            <a:extLst>
              <a:ext uri="{FF2B5EF4-FFF2-40B4-BE49-F238E27FC236}">
                <a16:creationId xmlns:a16="http://schemas.microsoft.com/office/drawing/2014/main" id="{B42239C4-3DA3-FADD-72A9-EA3BB434DB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Beata Strzelczyk</a:t>
            </a:r>
          </a:p>
          <a:p>
            <a:r>
              <a:rPr lang="pl-PL" dirty="0"/>
              <a:t>Ośrodek Przetwarzania Informacji – Państwowy Instytut Badawczy</a:t>
            </a:r>
          </a:p>
        </p:txBody>
      </p:sp>
    </p:spTree>
    <p:extLst>
      <p:ext uri="{BB962C8B-B14F-4D97-AF65-F5344CB8AC3E}">
        <p14:creationId xmlns:p14="http://schemas.microsoft.com/office/powerpoint/2010/main" val="213748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3F45A-5503-3094-8C83-8D95655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968" y="-1477322"/>
            <a:ext cx="7628792" cy="1325563"/>
          </a:xfrm>
        </p:spPr>
        <p:txBody>
          <a:bodyPr/>
          <a:lstStyle/>
          <a:p>
            <a:r>
              <a:rPr lang="pl-PL" dirty="0"/>
              <a:t>Makieta, teksty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1314"/>
            <a:ext cx="7628792" cy="24665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5400" dirty="0"/>
              <a:t>Makieta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5400" dirty="0"/>
              <a:t>Teksty</a:t>
            </a:r>
          </a:p>
        </p:txBody>
      </p:sp>
    </p:spTree>
    <p:extLst>
      <p:ext uri="{BB962C8B-B14F-4D97-AF65-F5344CB8AC3E}">
        <p14:creationId xmlns:p14="http://schemas.microsoft.com/office/powerpoint/2010/main" val="37005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3F45A-5503-3094-8C83-8D95655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80" y="419717"/>
            <a:ext cx="7628792" cy="1325563"/>
          </a:xfrm>
        </p:spPr>
        <p:txBody>
          <a:bodyPr>
            <a:normAutofit/>
          </a:bodyPr>
          <a:lstStyle/>
          <a:p>
            <a:r>
              <a:rPr lang="pl-PL" b="0" dirty="0"/>
              <a:t>Warzenie procesu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1314"/>
            <a:ext cx="7628792" cy="24665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5400" dirty="0"/>
              <a:t>Makieta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5400" dirty="0"/>
              <a:t>Teksty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FC41199-3E01-B9BB-8ED4-A408EFEE3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532" y="884830"/>
            <a:ext cx="4800592" cy="48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7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3F45A-5503-3094-8C83-8D95655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80" y="1804965"/>
            <a:ext cx="4081817" cy="1818516"/>
          </a:xfrm>
        </p:spPr>
        <p:txBody>
          <a:bodyPr>
            <a:noAutofit/>
          </a:bodyPr>
          <a:lstStyle/>
          <a:p>
            <a:r>
              <a:rPr lang="pl-PL" sz="5400" b="0" dirty="0"/>
              <a:t>Myślenie projektowe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80" y="3845493"/>
            <a:ext cx="2587388" cy="903928"/>
          </a:xfrm>
        </p:spPr>
        <p:txBody>
          <a:bodyPr>
            <a:normAutofit/>
          </a:bodyPr>
          <a:lstStyle/>
          <a:p>
            <a:r>
              <a:rPr lang="pl-PL" sz="2400" dirty="0"/>
              <a:t>(</a:t>
            </a:r>
            <a:r>
              <a:rPr lang="en-GB" sz="2400" dirty="0"/>
              <a:t>design thinking</a:t>
            </a:r>
            <a:r>
              <a:rPr lang="pl-PL" sz="2400" dirty="0"/>
              <a:t>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7957E1C-CBCB-EC85-02D6-C49E8D7CD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073" y="1308071"/>
            <a:ext cx="1150835" cy="4241858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EB7E2FE6-3E2B-5264-C101-65A9D86C6982}"/>
              </a:ext>
            </a:extLst>
          </p:cNvPr>
          <p:cNvSpPr txBox="1">
            <a:spLocks/>
          </p:cNvSpPr>
          <p:nvPr/>
        </p:nvSpPr>
        <p:spPr>
          <a:xfrm>
            <a:off x="6523908" y="1703623"/>
            <a:ext cx="3387654" cy="480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Odkrywanie (empatia)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7D4D4174-F1D9-8476-86BC-6394A224AE1B}"/>
              </a:ext>
            </a:extLst>
          </p:cNvPr>
          <p:cNvSpPr txBox="1">
            <a:spLocks/>
          </p:cNvSpPr>
          <p:nvPr/>
        </p:nvSpPr>
        <p:spPr>
          <a:xfrm>
            <a:off x="6523907" y="2440865"/>
            <a:ext cx="3808145" cy="50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Definiowanie wyzwania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76315368-7285-5594-B1D6-953491902BF0}"/>
              </a:ext>
            </a:extLst>
          </p:cNvPr>
          <p:cNvSpPr txBox="1">
            <a:spLocks/>
          </p:cNvSpPr>
          <p:nvPr/>
        </p:nvSpPr>
        <p:spPr>
          <a:xfrm>
            <a:off x="6523908" y="3171517"/>
            <a:ext cx="3808144" cy="50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Tworzenie rozwiązania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AA4200B-3D3D-274A-2E02-1DA696C5FE20}"/>
              </a:ext>
            </a:extLst>
          </p:cNvPr>
          <p:cNvSpPr txBox="1">
            <a:spLocks/>
          </p:cNvSpPr>
          <p:nvPr/>
        </p:nvSpPr>
        <p:spPr>
          <a:xfrm>
            <a:off x="6523908" y="3908759"/>
            <a:ext cx="3808144" cy="50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Prototypowanie i testowanie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2B1ABFDC-B127-DF61-EF71-90A30B9186AF}"/>
              </a:ext>
            </a:extLst>
          </p:cNvPr>
          <p:cNvSpPr txBox="1">
            <a:spLocks/>
          </p:cNvSpPr>
          <p:nvPr/>
        </p:nvSpPr>
        <p:spPr>
          <a:xfrm>
            <a:off x="6523907" y="4729344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Planowanie wdrożenia (MVP)</a:t>
            </a:r>
          </a:p>
        </p:txBody>
      </p:sp>
    </p:spTree>
    <p:extLst>
      <p:ext uri="{BB962C8B-B14F-4D97-AF65-F5344CB8AC3E}">
        <p14:creationId xmlns:p14="http://schemas.microsoft.com/office/powerpoint/2010/main" val="304595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3F45A-5503-3094-8C83-8D95655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958" y="464215"/>
            <a:ext cx="2629725" cy="1058375"/>
          </a:xfrm>
        </p:spPr>
        <p:txBody>
          <a:bodyPr>
            <a:noAutofit/>
          </a:bodyPr>
          <a:lstStyle/>
          <a:p>
            <a:r>
              <a:rPr lang="en-GB" b="0" dirty="0"/>
              <a:t>UX</a:t>
            </a:r>
            <a:r>
              <a:rPr lang="pl-PL" b="0" dirty="0"/>
              <a:t> i </a:t>
            </a:r>
            <a:r>
              <a:rPr lang="en-GB" b="0" dirty="0"/>
              <a:t>UI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7957E1C-CBCB-EC85-02D6-C49E8D7CD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6" y="1603507"/>
            <a:ext cx="1150835" cy="4241858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EB7E2FE6-3E2B-5264-C101-65A9D86C6982}"/>
              </a:ext>
            </a:extLst>
          </p:cNvPr>
          <p:cNvSpPr txBox="1">
            <a:spLocks/>
          </p:cNvSpPr>
          <p:nvPr/>
        </p:nvSpPr>
        <p:spPr>
          <a:xfrm>
            <a:off x="1718302" y="1960695"/>
            <a:ext cx="3387654" cy="480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Odkrywanie (empatia)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FB2480DC-F4E8-7C4A-219F-FF39FBECE210}"/>
              </a:ext>
            </a:extLst>
          </p:cNvPr>
          <p:cNvSpPr txBox="1">
            <a:spLocks/>
          </p:cNvSpPr>
          <p:nvPr/>
        </p:nvSpPr>
        <p:spPr>
          <a:xfrm>
            <a:off x="6662958" y="1967226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Dla kogo projektuję?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7D4D4174-F1D9-8476-86BC-6394A224AE1B}"/>
              </a:ext>
            </a:extLst>
          </p:cNvPr>
          <p:cNvSpPr txBox="1">
            <a:spLocks/>
          </p:cNvSpPr>
          <p:nvPr/>
        </p:nvSpPr>
        <p:spPr>
          <a:xfrm>
            <a:off x="1658231" y="2741215"/>
            <a:ext cx="3808145" cy="50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Definiowanie wyzwania</a:t>
            </a: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D9A51194-DCCC-D0C8-0D03-8E0EDE474270}"/>
              </a:ext>
            </a:extLst>
          </p:cNvPr>
          <p:cNvSpPr txBox="1">
            <a:spLocks/>
          </p:cNvSpPr>
          <p:nvPr/>
        </p:nvSpPr>
        <p:spPr>
          <a:xfrm>
            <a:off x="6662958" y="2741215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Czego potrzebuje użytkownik?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76315368-7285-5594-B1D6-953491902BF0}"/>
              </a:ext>
            </a:extLst>
          </p:cNvPr>
          <p:cNvSpPr txBox="1">
            <a:spLocks/>
          </p:cNvSpPr>
          <p:nvPr/>
        </p:nvSpPr>
        <p:spPr>
          <a:xfrm>
            <a:off x="1718302" y="3412242"/>
            <a:ext cx="3808144" cy="50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Tworzenie rozwiązania</a:t>
            </a: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8DB7FA1F-7A56-5972-F87E-9D9FC28BFEFC}"/>
              </a:ext>
            </a:extLst>
          </p:cNvPr>
          <p:cNvSpPr txBox="1">
            <a:spLocks/>
          </p:cNvSpPr>
          <p:nvPr/>
        </p:nvSpPr>
        <p:spPr>
          <a:xfrm>
            <a:off x="6662958" y="3412242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Jaki mogę rozwiązać problem?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AA4200B-3D3D-274A-2E02-1DA696C5FE20}"/>
              </a:ext>
            </a:extLst>
          </p:cNvPr>
          <p:cNvSpPr txBox="1">
            <a:spLocks/>
          </p:cNvSpPr>
          <p:nvPr/>
        </p:nvSpPr>
        <p:spPr>
          <a:xfrm>
            <a:off x="1658232" y="4220968"/>
            <a:ext cx="3808144" cy="50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Prototypowanie i testowanie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7E26873B-0A45-215C-9103-4853ADA415EF}"/>
              </a:ext>
            </a:extLst>
          </p:cNvPr>
          <p:cNvSpPr txBox="1">
            <a:spLocks/>
          </p:cNvSpPr>
          <p:nvPr/>
        </p:nvSpPr>
        <p:spPr>
          <a:xfrm>
            <a:off x="6662958" y="4220968"/>
            <a:ext cx="4683611" cy="603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Czy mój produkt spełnia oczekiwania?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2B1ABFDC-B127-DF61-EF71-90A30B9186AF}"/>
              </a:ext>
            </a:extLst>
          </p:cNvPr>
          <p:cNvSpPr txBox="1">
            <a:spLocks/>
          </p:cNvSpPr>
          <p:nvPr/>
        </p:nvSpPr>
        <p:spPr>
          <a:xfrm>
            <a:off x="1658231" y="5021375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Planowanie wdrożenia (MVP)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F790A26F-4840-3D2A-B297-C5CBE3195861}"/>
              </a:ext>
            </a:extLst>
          </p:cNvPr>
          <p:cNvSpPr txBox="1">
            <a:spLocks/>
          </p:cNvSpPr>
          <p:nvPr/>
        </p:nvSpPr>
        <p:spPr>
          <a:xfrm>
            <a:off x="6662958" y="5021375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Jak wykonam swoją pracę?</a:t>
            </a:r>
          </a:p>
        </p:txBody>
      </p:sp>
    </p:spTree>
    <p:extLst>
      <p:ext uri="{BB962C8B-B14F-4D97-AF65-F5344CB8AC3E}">
        <p14:creationId xmlns:p14="http://schemas.microsoft.com/office/powerpoint/2010/main" val="83727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3F45A-5503-3094-8C83-8D95655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958" y="464215"/>
            <a:ext cx="2629725" cy="1058375"/>
          </a:xfrm>
        </p:spPr>
        <p:txBody>
          <a:bodyPr>
            <a:noAutofit/>
          </a:bodyPr>
          <a:lstStyle/>
          <a:p>
            <a:r>
              <a:rPr lang="pl-PL" b="0" dirty="0"/>
              <a:t>Treści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7957E1C-CBCB-EC85-02D6-C49E8D7CD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6" y="1603507"/>
            <a:ext cx="1150835" cy="4241858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EB7E2FE6-3E2B-5264-C101-65A9D86C6982}"/>
              </a:ext>
            </a:extLst>
          </p:cNvPr>
          <p:cNvSpPr txBox="1">
            <a:spLocks/>
          </p:cNvSpPr>
          <p:nvPr/>
        </p:nvSpPr>
        <p:spPr>
          <a:xfrm>
            <a:off x="1718302" y="1960695"/>
            <a:ext cx="3387654" cy="480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Odkrywanie (empatia)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FB2480DC-F4E8-7C4A-219F-FF39FBECE210}"/>
              </a:ext>
            </a:extLst>
          </p:cNvPr>
          <p:cNvSpPr txBox="1">
            <a:spLocks/>
          </p:cNvSpPr>
          <p:nvPr/>
        </p:nvSpPr>
        <p:spPr>
          <a:xfrm>
            <a:off x="6662958" y="1960695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Dla kogo piszę?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7D4D4174-F1D9-8476-86BC-6394A224AE1B}"/>
              </a:ext>
            </a:extLst>
          </p:cNvPr>
          <p:cNvSpPr txBox="1">
            <a:spLocks/>
          </p:cNvSpPr>
          <p:nvPr/>
        </p:nvSpPr>
        <p:spPr>
          <a:xfrm>
            <a:off x="1658231" y="2741215"/>
            <a:ext cx="3808145" cy="50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Definiowanie wyzwania</a:t>
            </a: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D9A51194-DCCC-D0C8-0D03-8E0EDE474270}"/>
              </a:ext>
            </a:extLst>
          </p:cNvPr>
          <p:cNvSpPr txBox="1">
            <a:spLocks/>
          </p:cNvSpPr>
          <p:nvPr/>
        </p:nvSpPr>
        <p:spPr>
          <a:xfrm>
            <a:off x="6662958" y="2741215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Co chce wiedzieć odbiorca?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76315368-7285-5594-B1D6-953491902BF0}"/>
              </a:ext>
            </a:extLst>
          </p:cNvPr>
          <p:cNvSpPr txBox="1">
            <a:spLocks/>
          </p:cNvSpPr>
          <p:nvPr/>
        </p:nvSpPr>
        <p:spPr>
          <a:xfrm>
            <a:off x="1718302" y="3412242"/>
            <a:ext cx="3808144" cy="50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Tworzenie rozwiązania</a:t>
            </a: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8DB7FA1F-7A56-5972-F87E-9D9FC28BFEFC}"/>
              </a:ext>
            </a:extLst>
          </p:cNvPr>
          <p:cNvSpPr txBox="1">
            <a:spLocks/>
          </p:cNvSpPr>
          <p:nvPr/>
        </p:nvSpPr>
        <p:spPr>
          <a:xfrm>
            <a:off x="6662958" y="3412242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Jak mogę mu to przekazać?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AA4200B-3D3D-274A-2E02-1DA696C5FE20}"/>
              </a:ext>
            </a:extLst>
          </p:cNvPr>
          <p:cNvSpPr txBox="1">
            <a:spLocks/>
          </p:cNvSpPr>
          <p:nvPr/>
        </p:nvSpPr>
        <p:spPr>
          <a:xfrm>
            <a:off x="1658232" y="4220968"/>
            <a:ext cx="3808144" cy="50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Prototypowanie i testowanie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7E26873B-0A45-215C-9103-4853ADA415EF}"/>
              </a:ext>
            </a:extLst>
          </p:cNvPr>
          <p:cNvSpPr txBox="1">
            <a:spLocks/>
          </p:cNvSpPr>
          <p:nvPr/>
        </p:nvSpPr>
        <p:spPr>
          <a:xfrm>
            <a:off x="6662958" y="4220968"/>
            <a:ext cx="4683611" cy="603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Czy moje teksty spełniają oczekiwania?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2B1ABFDC-B127-DF61-EF71-90A30B9186AF}"/>
              </a:ext>
            </a:extLst>
          </p:cNvPr>
          <p:cNvSpPr txBox="1">
            <a:spLocks/>
          </p:cNvSpPr>
          <p:nvPr/>
        </p:nvSpPr>
        <p:spPr>
          <a:xfrm>
            <a:off x="1658231" y="5021375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Planowanie wdrożenia (MVP)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F790A26F-4840-3D2A-B297-C5CBE3195861}"/>
              </a:ext>
            </a:extLst>
          </p:cNvPr>
          <p:cNvSpPr txBox="1">
            <a:spLocks/>
          </p:cNvSpPr>
          <p:nvPr/>
        </p:nvSpPr>
        <p:spPr>
          <a:xfrm>
            <a:off x="6662958" y="5021375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Jak wykonam swoją pracę?</a:t>
            </a:r>
          </a:p>
        </p:txBody>
      </p:sp>
    </p:spTree>
    <p:extLst>
      <p:ext uri="{BB962C8B-B14F-4D97-AF65-F5344CB8AC3E}">
        <p14:creationId xmlns:p14="http://schemas.microsoft.com/office/powerpoint/2010/main" val="352820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>
            <a:extLst>
              <a:ext uri="{FF2B5EF4-FFF2-40B4-BE49-F238E27FC236}">
                <a16:creationId xmlns:a16="http://schemas.microsoft.com/office/drawing/2014/main" id="{2E7C8F01-C156-E09D-69BE-8013FB1049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8992" y="-1440637"/>
            <a:ext cx="5351808" cy="1058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Warzenie procesu 2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E3F45A-5503-3094-8C83-8D9565537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28490" y="902218"/>
            <a:ext cx="4864935" cy="1058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Warzenie procesu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D2BF56-809B-497A-9F44-FEC715BD3FB6}"/>
              </a:ext>
            </a:extLst>
          </p:cNvPr>
          <p:cNvSpPr txBox="1">
            <a:spLocks/>
          </p:cNvSpPr>
          <p:nvPr/>
        </p:nvSpPr>
        <p:spPr>
          <a:xfrm>
            <a:off x="928490" y="2439443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002060"/>
                </a:solidFill>
              </a:rPr>
              <a:t>Dla kogo </a:t>
            </a:r>
            <a:r>
              <a:rPr lang="pl-PL" sz="2400" dirty="0"/>
              <a:t>projektuję?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FB2480DC-F4E8-7C4A-219F-FF39FBECE210}"/>
              </a:ext>
            </a:extLst>
          </p:cNvPr>
          <p:cNvSpPr txBox="1">
            <a:spLocks/>
          </p:cNvSpPr>
          <p:nvPr/>
        </p:nvSpPr>
        <p:spPr>
          <a:xfrm>
            <a:off x="6662956" y="2439443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002060"/>
                </a:solidFill>
              </a:rPr>
              <a:t>Dla kogo </a:t>
            </a:r>
            <a:r>
              <a:rPr lang="pl-PL" sz="2400" dirty="0"/>
              <a:t>piszę?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706FFD6-4748-7B2F-31E2-B87CF00F04BA}"/>
              </a:ext>
            </a:extLst>
          </p:cNvPr>
          <p:cNvSpPr txBox="1">
            <a:spLocks/>
          </p:cNvSpPr>
          <p:nvPr/>
        </p:nvSpPr>
        <p:spPr>
          <a:xfrm>
            <a:off x="928490" y="3145087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002060"/>
                </a:solidFill>
              </a:rPr>
              <a:t>Czego</a:t>
            </a:r>
            <a:r>
              <a:rPr lang="pl-PL" sz="2400" dirty="0"/>
              <a:t> potrzebuje użytkownik?</a:t>
            </a: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D9A51194-DCCC-D0C8-0D03-8E0EDE474270}"/>
              </a:ext>
            </a:extLst>
          </p:cNvPr>
          <p:cNvSpPr txBox="1">
            <a:spLocks/>
          </p:cNvSpPr>
          <p:nvPr/>
        </p:nvSpPr>
        <p:spPr>
          <a:xfrm>
            <a:off x="6662956" y="3145087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002060"/>
                </a:solidFill>
              </a:rPr>
              <a:t>Co</a:t>
            </a:r>
            <a:r>
              <a:rPr lang="pl-PL" sz="2400" dirty="0"/>
              <a:t> chce wiedzieć użytkownik?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C8F08EF3-7466-FEC0-D6F7-B5B4946A26F8}"/>
              </a:ext>
            </a:extLst>
          </p:cNvPr>
          <p:cNvSpPr txBox="1">
            <a:spLocks/>
          </p:cNvSpPr>
          <p:nvPr/>
        </p:nvSpPr>
        <p:spPr>
          <a:xfrm>
            <a:off x="928491" y="3849330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002060"/>
                </a:solidFill>
              </a:rPr>
              <a:t>Jak</a:t>
            </a:r>
            <a:r>
              <a:rPr lang="pl-PL" sz="2400" dirty="0"/>
              <a:t> mogę rozwiązać problem?</a:t>
            </a: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8DB7FA1F-7A56-5972-F87E-9D9FC28BFEFC}"/>
              </a:ext>
            </a:extLst>
          </p:cNvPr>
          <p:cNvSpPr txBox="1">
            <a:spLocks/>
          </p:cNvSpPr>
          <p:nvPr/>
        </p:nvSpPr>
        <p:spPr>
          <a:xfrm>
            <a:off x="6662957" y="3849330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002060"/>
                </a:solidFill>
              </a:rPr>
              <a:t>Jak</a:t>
            </a:r>
            <a:r>
              <a:rPr lang="pl-PL" sz="2400" dirty="0"/>
              <a:t> mogę mu to przekazać?</a:t>
            </a: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7AC814FB-39C6-77C3-F08F-EDBF97F306E9}"/>
              </a:ext>
            </a:extLst>
          </p:cNvPr>
          <p:cNvSpPr txBox="1">
            <a:spLocks/>
          </p:cNvSpPr>
          <p:nvPr/>
        </p:nvSpPr>
        <p:spPr>
          <a:xfrm>
            <a:off x="928491" y="4553573"/>
            <a:ext cx="4683611" cy="603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002060"/>
                </a:solidFill>
              </a:rPr>
              <a:t>Czy</a:t>
            </a:r>
            <a:r>
              <a:rPr lang="pl-PL" sz="2400" dirty="0"/>
              <a:t> mój produkt </a:t>
            </a:r>
            <a:r>
              <a:rPr lang="pl-PL" sz="2400" b="1" dirty="0">
                <a:solidFill>
                  <a:srgbClr val="002060"/>
                </a:solidFill>
              </a:rPr>
              <a:t>spełnia oczekiwania?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7E26873B-0A45-215C-9103-4853ADA415EF}"/>
              </a:ext>
            </a:extLst>
          </p:cNvPr>
          <p:cNvSpPr txBox="1">
            <a:spLocks/>
          </p:cNvSpPr>
          <p:nvPr/>
        </p:nvSpPr>
        <p:spPr>
          <a:xfrm>
            <a:off x="6662958" y="4553573"/>
            <a:ext cx="4683611" cy="603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002060"/>
                </a:solidFill>
              </a:rPr>
              <a:t>Czy</a:t>
            </a:r>
            <a:r>
              <a:rPr lang="pl-PL" sz="2400" dirty="0"/>
              <a:t> moje teksty </a:t>
            </a:r>
            <a:r>
              <a:rPr lang="pl-PL" sz="2400" b="1" dirty="0">
                <a:solidFill>
                  <a:srgbClr val="002060"/>
                </a:solidFill>
              </a:rPr>
              <a:t>spełniają oczekiwania?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F0BF37FB-3140-3DB8-9B76-7FC7619AB4F0}"/>
              </a:ext>
            </a:extLst>
          </p:cNvPr>
          <p:cNvSpPr txBox="1">
            <a:spLocks/>
          </p:cNvSpPr>
          <p:nvPr/>
        </p:nvSpPr>
        <p:spPr>
          <a:xfrm>
            <a:off x="928491" y="5257816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002060"/>
                </a:solidFill>
              </a:rPr>
              <a:t>Jak wykonam swoją pracę?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F790A26F-4840-3D2A-B297-C5CBE3195861}"/>
              </a:ext>
            </a:extLst>
          </p:cNvPr>
          <p:cNvSpPr txBox="1">
            <a:spLocks/>
          </p:cNvSpPr>
          <p:nvPr/>
        </p:nvSpPr>
        <p:spPr>
          <a:xfrm>
            <a:off x="6662958" y="5257816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002060"/>
                </a:solidFill>
              </a:rPr>
              <a:t>Jak wykonam swoją pracę?</a:t>
            </a:r>
          </a:p>
        </p:txBody>
      </p:sp>
    </p:spTree>
    <p:extLst>
      <p:ext uri="{BB962C8B-B14F-4D97-AF65-F5344CB8AC3E}">
        <p14:creationId xmlns:p14="http://schemas.microsoft.com/office/powerpoint/2010/main" val="293506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3F45A-5503-3094-8C83-8D95655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758" y="451166"/>
            <a:ext cx="2629725" cy="1058375"/>
          </a:xfrm>
        </p:spPr>
        <p:txBody>
          <a:bodyPr>
            <a:noAutofit/>
          </a:bodyPr>
          <a:lstStyle/>
          <a:p>
            <a:r>
              <a:rPr lang="pl-PL" b="0" dirty="0"/>
              <a:t>Narzędzia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7957E1C-CBCB-EC85-02D6-C49E8D7CD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6" y="1603507"/>
            <a:ext cx="1150835" cy="4241858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EB7E2FE6-3E2B-5264-C101-65A9D86C6982}"/>
              </a:ext>
            </a:extLst>
          </p:cNvPr>
          <p:cNvSpPr txBox="1">
            <a:spLocks/>
          </p:cNvSpPr>
          <p:nvPr/>
        </p:nvSpPr>
        <p:spPr>
          <a:xfrm>
            <a:off x="1718302" y="1960695"/>
            <a:ext cx="3387654" cy="480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Odkrywanie (empatia)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FB2480DC-F4E8-7C4A-219F-FF39FBECE210}"/>
              </a:ext>
            </a:extLst>
          </p:cNvPr>
          <p:cNvSpPr txBox="1">
            <a:spLocks/>
          </p:cNvSpPr>
          <p:nvPr/>
        </p:nvSpPr>
        <p:spPr>
          <a:xfrm>
            <a:off x="6205758" y="1809230"/>
            <a:ext cx="4081797" cy="645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/>
              <a:t>badania potrzeb, wywiady, </a:t>
            </a:r>
          </a:p>
          <a:p>
            <a:r>
              <a:rPr lang="pl-PL" sz="1800" dirty="0"/>
              <a:t>obserwacje, analiza danych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7D4D4174-F1D9-8476-86BC-6394A224AE1B}"/>
              </a:ext>
            </a:extLst>
          </p:cNvPr>
          <p:cNvSpPr txBox="1">
            <a:spLocks/>
          </p:cNvSpPr>
          <p:nvPr/>
        </p:nvSpPr>
        <p:spPr>
          <a:xfrm>
            <a:off x="1658231" y="2741215"/>
            <a:ext cx="3808145" cy="50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Definiowanie wyzwania</a:t>
            </a: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D9A51194-DCCC-D0C8-0D03-8E0EDE474270}"/>
              </a:ext>
            </a:extLst>
          </p:cNvPr>
          <p:cNvSpPr txBox="1">
            <a:spLocks/>
          </p:cNvSpPr>
          <p:nvPr/>
        </p:nvSpPr>
        <p:spPr>
          <a:xfrm>
            <a:off x="6205758" y="2749272"/>
            <a:ext cx="5529042" cy="390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effectLst/>
              </a:rPr>
              <a:t>matryca propozycji wartości, </a:t>
            </a:r>
            <a:r>
              <a:rPr lang="en-GB" sz="1800" dirty="0">
                <a:effectLst/>
              </a:rPr>
              <a:t>user stories, jobs to be done </a:t>
            </a:r>
          </a:p>
          <a:p>
            <a:endParaRPr lang="pl-PL" sz="24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76315368-7285-5594-B1D6-953491902BF0}"/>
              </a:ext>
            </a:extLst>
          </p:cNvPr>
          <p:cNvSpPr txBox="1">
            <a:spLocks/>
          </p:cNvSpPr>
          <p:nvPr/>
        </p:nvSpPr>
        <p:spPr>
          <a:xfrm>
            <a:off x="1718302" y="3412242"/>
            <a:ext cx="3808144" cy="50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Tworzenie rozwiązania</a:t>
            </a: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8DB7FA1F-7A56-5972-F87E-9D9FC28BFEFC}"/>
              </a:ext>
            </a:extLst>
          </p:cNvPr>
          <p:cNvSpPr txBox="1">
            <a:spLocks/>
          </p:cNvSpPr>
          <p:nvPr/>
        </p:nvSpPr>
        <p:spPr>
          <a:xfrm>
            <a:off x="6205758" y="3412242"/>
            <a:ext cx="4081797" cy="390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burza mózgów </a:t>
            </a: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AA4200B-3D3D-274A-2E02-1DA696C5FE20}"/>
              </a:ext>
            </a:extLst>
          </p:cNvPr>
          <p:cNvSpPr txBox="1">
            <a:spLocks/>
          </p:cNvSpPr>
          <p:nvPr/>
        </p:nvSpPr>
        <p:spPr>
          <a:xfrm>
            <a:off x="1658232" y="4220968"/>
            <a:ext cx="3808144" cy="50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Prototypowanie i testowanie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7E26873B-0A45-215C-9103-4853ADA415EF}"/>
              </a:ext>
            </a:extLst>
          </p:cNvPr>
          <p:cNvSpPr txBox="1">
            <a:spLocks/>
          </p:cNvSpPr>
          <p:nvPr/>
        </p:nvSpPr>
        <p:spPr>
          <a:xfrm>
            <a:off x="6205758" y="4028869"/>
            <a:ext cx="5736033" cy="892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effectLst/>
              </a:rPr>
              <a:t>prototypy (makieta z kluczowymi funkcjami i tekstami, schemat, testy użyteczności, wywiady z użytkownikami, iteracje 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2B1ABFDC-B127-DF61-EF71-90A30B9186AF}"/>
              </a:ext>
            </a:extLst>
          </p:cNvPr>
          <p:cNvSpPr txBox="1">
            <a:spLocks/>
          </p:cNvSpPr>
          <p:nvPr/>
        </p:nvSpPr>
        <p:spPr>
          <a:xfrm>
            <a:off x="1658231" y="5021375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Planowanie wdrożenia (MVP)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F790A26F-4840-3D2A-B297-C5CBE3195861}"/>
              </a:ext>
            </a:extLst>
          </p:cNvPr>
          <p:cNvSpPr txBox="1">
            <a:spLocks/>
          </p:cNvSpPr>
          <p:nvPr/>
        </p:nvSpPr>
        <p:spPr>
          <a:xfrm>
            <a:off x="6205758" y="5021375"/>
            <a:ext cx="4081797" cy="603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matryca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Moscow 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must, should, could, won't 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89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3F45A-5503-3094-8C83-8D95655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80" y="1057193"/>
            <a:ext cx="4593608" cy="2231597"/>
          </a:xfrm>
        </p:spPr>
        <p:txBody>
          <a:bodyPr>
            <a:noAutofit/>
          </a:bodyPr>
          <a:lstStyle/>
          <a:p>
            <a:r>
              <a:rPr lang="en-GB" sz="4400" b="0" dirty="0">
                <a:effectLst/>
              </a:rPr>
              <a:t>Design thinking </a:t>
            </a:r>
            <a:br>
              <a:rPr lang="pl-PL" sz="4400" b="0" dirty="0">
                <a:effectLst/>
              </a:rPr>
            </a:br>
            <a:r>
              <a:rPr lang="pl-PL" sz="4400" b="0" dirty="0">
                <a:effectLst/>
              </a:rPr>
              <a:t>zaczyna się </a:t>
            </a:r>
            <a:br>
              <a:rPr lang="pl-PL" sz="4400" b="0" dirty="0">
                <a:effectLst/>
              </a:rPr>
            </a:br>
            <a:r>
              <a:rPr lang="pl-PL" sz="4400" b="0" dirty="0">
                <a:effectLst/>
              </a:rPr>
              <a:t>od </a:t>
            </a:r>
            <a:r>
              <a:rPr lang="pl-PL" sz="4400" dirty="0">
                <a:effectLst/>
              </a:rPr>
              <a:t>rozmowy</a:t>
            </a:r>
            <a:r>
              <a:rPr lang="pl-PL" sz="4400" b="0" dirty="0">
                <a:effectLst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80" y="3668072"/>
            <a:ext cx="3317543" cy="1555373"/>
          </a:xfrm>
        </p:spPr>
        <p:txBody>
          <a:bodyPr>
            <a:normAutofit/>
          </a:bodyPr>
          <a:lstStyle/>
          <a:p>
            <a:r>
              <a:rPr lang="pl-PL" sz="2000" dirty="0">
                <a:effectLst/>
              </a:rPr>
              <a:t>Poradnik </a:t>
            </a:r>
            <a:r>
              <a:rPr lang="en-GB" sz="2000" dirty="0" err="1">
                <a:effectLst/>
              </a:rPr>
              <a:t>desing</a:t>
            </a:r>
            <a:r>
              <a:rPr lang="en-GB" sz="2000" dirty="0">
                <a:effectLst/>
              </a:rPr>
              <a:t> thinking</a:t>
            </a:r>
            <a:r>
              <a:rPr lang="pl-PL" sz="2000" dirty="0">
                <a:effectLst/>
              </a:rPr>
              <a:t>, </a:t>
            </a:r>
          </a:p>
          <a:p>
            <a:r>
              <a:rPr lang="pl-PL" sz="2000" dirty="0">
                <a:effectLst/>
              </a:rPr>
              <a:t>Beata Michalska Dominiak </a:t>
            </a:r>
          </a:p>
          <a:p>
            <a:r>
              <a:rPr lang="pl-PL" sz="2000" dirty="0">
                <a:effectLst/>
              </a:rPr>
              <a:t>Piotr </a:t>
            </a:r>
            <a:r>
              <a:rPr lang="pl-PL" sz="2000" dirty="0" err="1">
                <a:effectLst/>
              </a:rPr>
              <a:t>Grocholiński</a:t>
            </a:r>
            <a:r>
              <a:rPr lang="pl-PL" sz="2000" dirty="0">
                <a:effectLst/>
              </a:rPr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EB9AA11-C5EE-6F60-BB8A-E2D55374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333" y="427165"/>
            <a:ext cx="6105698" cy="58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06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4A2E28E-5BB1-E2E7-A0D4-83C5D9F52E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49340" y="-818657"/>
            <a:ext cx="6897973" cy="4528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Dwie zasady projektowania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E3F45A-5503-3094-8C83-8D95655376D0}"/>
              </a:ext>
            </a:extLst>
          </p:cNvPr>
          <p:cNvSpPr>
            <a:spLocks/>
          </p:cNvSpPr>
          <p:nvPr/>
        </p:nvSpPr>
        <p:spPr>
          <a:xfrm>
            <a:off x="660780" y="766530"/>
            <a:ext cx="4593608" cy="26108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Niemal wszystkie zasady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projektowania sprowadzają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się do 2 wymogów: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użytkownik musi wiedzieć,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coś zrobić i co dokładnie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dzieje się w każdym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momencie.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80" y="4341172"/>
            <a:ext cx="3898520" cy="2008828"/>
          </a:xfrm>
        </p:spPr>
        <p:txBody>
          <a:bodyPr>
            <a:noAutofit/>
          </a:bodyPr>
          <a:lstStyle/>
          <a:p>
            <a:r>
              <a:rPr lang="en-GB" sz="1800" dirty="0">
                <a:effectLst/>
              </a:rPr>
              <a:t>User Friendly</a:t>
            </a:r>
            <a:r>
              <a:rPr lang="pl-PL" sz="1800" dirty="0">
                <a:effectLst/>
              </a:rPr>
              <a:t>, </a:t>
            </a:r>
          </a:p>
          <a:p>
            <a:r>
              <a:rPr lang="pl-PL" sz="1800" dirty="0">
                <a:effectLst/>
              </a:rPr>
              <a:t>Jak niewidoczne zasady projektowania </a:t>
            </a:r>
          </a:p>
          <a:p>
            <a:r>
              <a:rPr lang="pl-PL" sz="1800" dirty="0">
                <a:effectLst/>
              </a:rPr>
              <a:t>zmieniają nasze życie, pracę i rozrywkę </a:t>
            </a:r>
          </a:p>
          <a:p>
            <a:r>
              <a:rPr lang="pl-PL" sz="1800" dirty="0">
                <a:effectLst/>
              </a:rPr>
              <a:t>Robert </a:t>
            </a:r>
            <a:r>
              <a:rPr lang="pl-PL" sz="1800" dirty="0" err="1">
                <a:effectLst/>
              </a:rPr>
              <a:t>Fabricant</a:t>
            </a:r>
            <a:r>
              <a:rPr lang="pl-PL" sz="1800" dirty="0">
                <a:effectLst/>
              </a:rPr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EB9AA11-C5EE-6F60-BB8A-E2D55374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333" y="427165"/>
            <a:ext cx="6105698" cy="58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4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3F45A-5503-3094-8C83-8D95655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540" y="936347"/>
            <a:ext cx="4285000" cy="2610879"/>
          </a:xfrm>
        </p:spPr>
        <p:txBody>
          <a:bodyPr>
            <a:noAutofit/>
          </a:bodyPr>
          <a:lstStyle/>
          <a:p>
            <a:r>
              <a:rPr lang="pl-PL" b="0" dirty="0">
                <a:effectLst/>
              </a:rPr>
              <a:t>Pisanie to </a:t>
            </a:r>
            <a:br>
              <a:rPr lang="pl-PL" b="0" dirty="0">
                <a:effectLst/>
              </a:rPr>
            </a:br>
            <a:r>
              <a:rPr lang="pl-PL" b="0" dirty="0">
                <a:effectLst/>
              </a:rPr>
              <a:t>projektowanie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9600FB2-AFCA-7637-5647-FEDCD29D5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985" y="591754"/>
            <a:ext cx="4285000" cy="54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4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89668B-5D1B-88D1-1A99-8E1CD916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35" y="2186214"/>
            <a:ext cx="6071315" cy="1815920"/>
          </a:xfrm>
        </p:spPr>
        <p:txBody>
          <a:bodyPr>
            <a:noAutofit/>
          </a:bodyPr>
          <a:lstStyle/>
          <a:p>
            <a:r>
              <a:rPr lang="pl-PL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Zmiana spojrzenia </a:t>
            </a:r>
            <a:br>
              <a:rPr lang="pl-PL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pl-PL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 niepełnosprawność</a:t>
            </a:r>
            <a:endParaRPr lang="pl-PL" b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423EB2-A9F0-1394-554C-21A426E69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935" y="550367"/>
            <a:ext cx="7628792" cy="1522882"/>
          </a:xfrm>
        </p:spPr>
        <p:txBody>
          <a:bodyPr>
            <a:normAutofit/>
          </a:bodyPr>
          <a:lstStyle/>
          <a:p>
            <a:r>
              <a:rPr lang="pl-PL" sz="2400" b="1" dirty="0">
                <a:effectLst/>
              </a:rPr>
              <a:t>2012 </a:t>
            </a:r>
          </a:p>
          <a:p>
            <a:r>
              <a:rPr lang="pl-PL" sz="2400" dirty="0">
                <a:effectLst/>
              </a:rPr>
              <a:t>Konwencja o Prawach Osób Niepełnosprawnych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D6E2BE95-0EB3-1912-6A35-E2309A7F746A}"/>
              </a:ext>
            </a:extLst>
          </p:cNvPr>
          <p:cNvSpPr txBox="1">
            <a:spLocks/>
          </p:cNvSpPr>
          <p:nvPr/>
        </p:nvSpPr>
        <p:spPr>
          <a:xfrm>
            <a:off x="1109935" y="4489405"/>
            <a:ext cx="7628792" cy="1522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jednostka     otoczenie społeczne </a:t>
            </a:r>
          </a:p>
          <a:p>
            <a:endParaRPr lang="pl-PL" dirty="0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82EE8667-0FE6-2A22-4B53-DA30359DA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06923" y="4726005"/>
            <a:ext cx="2511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868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3F45A-5503-3094-8C83-8D95655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30" y="798280"/>
            <a:ext cx="4593608" cy="4091220"/>
          </a:xfrm>
        </p:spPr>
        <p:txBody>
          <a:bodyPr>
            <a:noAutofit/>
          </a:bodyPr>
          <a:lstStyle/>
          <a:p>
            <a:r>
              <a:rPr lang="en-GB" sz="4000" b="0" dirty="0">
                <a:effectLst/>
              </a:rPr>
              <a:t>Now </a:t>
            </a:r>
            <a:br>
              <a:rPr lang="en-GB" sz="4000" b="0" dirty="0">
                <a:effectLst/>
              </a:rPr>
            </a:br>
            <a:br>
              <a:rPr lang="en-GB" sz="4000" b="0" dirty="0">
                <a:effectLst/>
              </a:rPr>
            </a:br>
            <a:r>
              <a:rPr lang="en-GB" sz="4000" b="0" dirty="0">
                <a:effectLst/>
              </a:rPr>
              <a:t>finally </a:t>
            </a:r>
            <a:br>
              <a:rPr lang="en-GB" sz="4000" b="0" dirty="0">
                <a:effectLst/>
              </a:rPr>
            </a:br>
            <a:br>
              <a:rPr lang="en-GB" sz="4000" b="0" dirty="0">
                <a:effectLst/>
              </a:rPr>
            </a:br>
            <a:r>
              <a:rPr lang="en-GB" sz="4000" b="0" dirty="0">
                <a:effectLst/>
              </a:rPr>
              <a:t>you are </a:t>
            </a:r>
            <a:br>
              <a:rPr lang="en-GB" sz="4000" b="0" dirty="0">
                <a:effectLst/>
              </a:rPr>
            </a:br>
            <a:r>
              <a:rPr lang="en-GB" sz="4000" b="0" dirty="0">
                <a:effectLst/>
              </a:rPr>
              <a:t>ready </a:t>
            </a:r>
            <a:br>
              <a:rPr lang="en-GB" sz="4000" b="0" dirty="0">
                <a:effectLst/>
              </a:rPr>
            </a:br>
            <a:r>
              <a:rPr lang="en-GB" sz="4000" b="0" dirty="0">
                <a:effectLst/>
              </a:rPr>
              <a:t>to Write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430" y="5230172"/>
            <a:ext cx="3898520" cy="529278"/>
          </a:xfrm>
        </p:spPr>
        <p:txBody>
          <a:bodyPr>
            <a:no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Sarah Winters, Content Design 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Obraz 4" descr="Fragment książki Sarah Winters, Content Design">
            <a:extLst>
              <a:ext uri="{FF2B5EF4-FFF2-40B4-BE49-F238E27FC236}">
                <a16:creationId xmlns:a16="http://schemas.microsoft.com/office/drawing/2014/main" id="{83905028-CA94-9332-EBF5-0F9D50B2D7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281" y="374650"/>
            <a:ext cx="4707790" cy="59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84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750"/>
            <a:ext cx="7628792" cy="1150938"/>
          </a:xfrm>
        </p:spPr>
        <p:txBody>
          <a:bodyPr>
            <a:normAutofit/>
          </a:bodyPr>
          <a:lstStyle/>
          <a:p>
            <a:r>
              <a:rPr lang="pl-PL" sz="3600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Zamiast brać się za pisanie, mieszam! </a:t>
            </a:r>
            <a:endParaRPr lang="pl-PL" sz="3600" b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180" y="1917700"/>
            <a:ext cx="6775070" cy="2546350"/>
          </a:xfrm>
        </p:spPr>
        <p:txBody>
          <a:bodyPr>
            <a:noAutofit/>
          </a:bodyPr>
          <a:lstStyle/>
          <a:p>
            <a:r>
              <a:rPr lang="en-GB" dirty="0">
                <a:effectLst/>
              </a:rPr>
              <a:t>A lot of content design </a:t>
            </a:r>
            <a:r>
              <a:rPr lang="en-GB" dirty="0" err="1">
                <a:effectLst/>
              </a:rPr>
              <a:t>isn</a:t>
            </a:r>
            <a:r>
              <a:rPr lang="pl-PL" dirty="0"/>
              <a:t>’</a:t>
            </a:r>
            <a:r>
              <a:rPr lang="en-GB" dirty="0">
                <a:effectLst/>
              </a:rPr>
              <a:t>t about </a:t>
            </a:r>
            <a:endParaRPr lang="pl-PL" dirty="0">
              <a:effectLst/>
            </a:endParaRPr>
          </a:p>
          <a:p>
            <a:r>
              <a:rPr lang="en-GB" dirty="0">
                <a:effectLst/>
              </a:rPr>
              <a:t>adding words, </a:t>
            </a:r>
            <a:r>
              <a:rPr lang="en-GB" dirty="0" err="1">
                <a:effectLst/>
              </a:rPr>
              <a:t>i</a:t>
            </a:r>
            <a:r>
              <a:rPr lang="pl-PL" dirty="0">
                <a:effectLst/>
              </a:rPr>
              <a:t>t’</a:t>
            </a:r>
            <a:r>
              <a:rPr lang="en-GB" dirty="0">
                <a:effectLst/>
              </a:rPr>
              <a:t>s about </a:t>
            </a:r>
            <a:r>
              <a:rPr lang="en-GB" b="1" dirty="0">
                <a:effectLst/>
              </a:rPr>
              <a:t>working as </a:t>
            </a:r>
            <a:endParaRPr lang="pl-PL" b="1" dirty="0">
              <a:effectLst/>
            </a:endParaRPr>
          </a:p>
          <a:p>
            <a:r>
              <a:rPr lang="en-GB" b="1" dirty="0">
                <a:effectLst/>
              </a:rPr>
              <a:t>a team to remove the need for them</a:t>
            </a:r>
            <a:r>
              <a:rPr lang="en-GB" dirty="0">
                <a:effectLst/>
              </a:rPr>
              <a:t>, </a:t>
            </a:r>
            <a:endParaRPr lang="pl-PL" dirty="0">
              <a:effectLst/>
            </a:endParaRPr>
          </a:p>
          <a:p>
            <a:r>
              <a:rPr lang="en-GB" dirty="0">
                <a:effectLst/>
              </a:rPr>
              <a:t>sometimes by iterating the design. </a:t>
            </a:r>
            <a:endParaRPr lang="pl-PL" dirty="0">
              <a:effectLst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8B2359C-BB1C-18EF-2CA8-6B8242A6E025}"/>
              </a:ext>
            </a:extLst>
          </p:cNvPr>
          <p:cNvSpPr txBox="1">
            <a:spLocks/>
          </p:cNvSpPr>
          <p:nvPr/>
        </p:nvSpPr>
        <p:spPr>
          <a:xfrm>
            <a:off x="7293165" y="4572000"/>
            <a:ext cx="1584135" cy="552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Blog Gov.UK 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66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750"/>
            <a:ext cx="7628792" cy="1150938"/>
          </a:xfrm>
        </p:spPr>
        <p:txBody>
          <a:bodyPr>
            <a:normAutofit/>
          </a:bodyPr>
          <a:lstStyle/>
          <a:p>
            <a:r>
              <a:rPr lang="pl-PL" sz="3600" b="0" dirty="0">
                <a:ea typeface="Aptos" panose="020B0004020202020204" pitchFamily="34" charset="0"/>
                <a:cs typeface="Aptos" panose="020B0004020202020204" pitchFamily="34" charset="0"/>
              </a:rPr>
              <a:t>M</a:t>
            </a:r>
            <a:r>
              <a:rPr lang="pl-PL" sz="3600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ieszam</a:t>
            </a:r>
            <a:r>
              <a:rPr lang="pl-PL" sz="3600" b="0" dirty="0">
                <a:ea typeface="Aptos" panose="020B0004020202020204" pitchFamily="34" charset="0"/>
                <a:cs typeface="Aptos" panose="020B0004020202020204" pitchFamily="34" charset="0"/>
              </a:rPr>
              <a:t> w interfejsach</a:t>
            </a:r>
            <a:r>
              <a:rPr lang="pl-PL" sz="3600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pl-PL" sz="3600" b="0" dirty="0"/>
          </a:p>
        </p:txBody>
      </p:sp>
      <p:pic>
        <p:nvPicPr>
          <p:cNvPr id="8" name="Symbol zastępczy zawartości 7" descr="Zrzut ekranu interfejsu z przykładem treści przed poprawkami i po poprawkach.">
            <a:extLst>
              <a:ext uri="{FF2B5EF4-FFF2-40B4-BE49-F238E27FC236}">
                <a16:creationId xmlns:a16="http://schemas.microsoft.com/office/drawing/2014/main" id="{6DC39613-EE80-E915-3C26-7F76EC3C6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264" y="1690688"/>
            <a:ext cx="9647472" cy="4179319"/>
          </a:xfrm>
        </p:spPr>
      </p:pic>
    </p:spTree>
    <p:extLst>
      <p:ext uri="{BB962C8B-B14F-4D97-AF65-F5344CB8AC3E}">
        <p14:creationId xmlns:p14="http://schemas.microsoft.com/office/powerpoint/2010/main" val="2795238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5">
            <a:extLst>
              <a:ext uri="{FF2B5EF4-FFF2-40B4-BE49-F238E27FC236}">
                <a16:creationId xmlns:a16="http://schemas.microsoft.com/office/drawing/2014/main" id="{CC8F88C9-F9BE-256C-64CD-55FC6C169E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561952"/>
            <a:ext cx="7628792" cy="1150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Mieszam w interfejsach 2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838200" y="539750"/>
            <a:ext cx="7628792" cy="1150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Mieszam w interfejsach 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ymbol zastępczy zawartości 8" descr="Zrzut ekranu z przykładem uproszczonego interfejsu kończącego proces rejestracji.">
            <a:extLst>
              <a:ext uri="{FF2B5EF4-FFF2-40B4-BE49-F238E27FC236}">
                <a16:creationId xmlns:a16="http://schemas.microsoft.com/office/drawing/2014/main" id="{98A5EC92-0EC5-4B8A-2198-3D6A77AC7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50" y="1778156"/>
            <a:ext cx="10414000" cy="4617466"/>
          </a:xfrm>
        </p:spPr>
      </p:pic>
    </p:spTree>
    <p:extLst>
      <p:ext uri="{BB962C8B-B14F-4D97-AF65-F5344CB8AC3E}">
        <p14:creationId xmlns:p14="http://schemas.microsoft.com/office/powerpoint/2010/main" val="737554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750"/>
            <a:ext cx="7628792" cy="1150938"/>
          </a:xfrm>
        </p:spPr>
        <p:txBody>
          <a:bodyPr>
            <a:normAutofit/>
          </a:bodyPr>
          <a:lstStyle/>
          <a:p>
            <a:r>
              <a:rPr lang="pl-PL" sz="3600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Ważę słowa </a:t>
            </a:r>
            <a:endParaRPr lang="pl-PL" sz="3600" b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880" y="2108200"/>
            <a:ext cx="6775070" cy="2546350"/>
          </a:xfrm>
        </p:spPr>
        <p:txBody>
          <a:bodyPr>
            <a:noAutofit/>
          </a:bodyPr>
          <a:lstStyle/>
          <a:p>
            <a:r>
              <a:rPr lang="en-GB" sz="2400" dirty="0">
                <a:effectLst/>
              </a:rPr>
              <a:t>The words or phrases in the user interface that are </a:t>
            </a:r>
          </a:p>
          <a:p>
            <a:r>
              <a:rPr lang="en-GB" sz="2400" dirty="0">
                <a:effectLst/>
              </a:rPr>
              <a:t>directly related to the actions a user takes: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</a:rPr>
              <a:t>the motivation </a:t>
            </a:r>
            <a:r>
              <a:rPr lang="en-GB" sz="2400" b="1" dirty="0">
                <a:effectLst/>
              </a:rPr>
              <a:t>before</a:t>
            </a:r>
            <a:r>
              <a:rPr lang="en-GB" sz="2400" dirty="0">
                <a:effectLst/>
              </a:rPr>
              <a:t> the 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</a:rPr>
              <a:t>instruction that </a:t>
            </a:r>
            <a:r>
              <a:rPr lang="en-GB" sz="2400" b="1" dirty="0" err="1">
                <a:effectLst/>
              </a:rPr>
              <a:t>accom</a:t>
            </a:r>
            <a:r>
              <a:rPr lang="pl-PL" sz="2400" b="1" dirty="0">
                <a:effectLst/>
              </a:rPr>
              <a:t>p</a:t>
            </a:r>
            <a:r>
              <a:rPr lang="en-GB" sz="2400" b="1" dirty="0">
                <a:effectLst/>
              </a:rPr>
              <a:t>any</a:t>
            </a:r>
            <a:r>
              <a:rPr lang="en-GB" sz="2400" dirty="0">
                <a:effectLst/>
              </a:rPr>
              <a:t> the 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</a:rPr>
              <a:t>the feedback </a:t>
            </a:r>
            <a:r>
              <a:rPr lang="en-GB" sz="2400" b="1" dirty="0">
                <a:effectLst/>
              </a:rPr>
              <a:t>after</a:t>
            </a:r>
            <a:r>
              <a:rPr lang="en-GB" sz="2400" dirty="0">
                <a:effectLst/>
              </a:rPr>
              <a:t> the user has taken the action 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8B2359C-BB1C-18EF-2CA8-6B8242A6E025}"/>
              </a:ext>
            </a:extLst>
          </p:cNvPr>
          <p:cNvSpPr txBox="1">
            <a:spLocks/>
          </p:cNvSpPr>
          <p:nvPr/>
        </p:nvSpPr>
        <p:spPr>
          <a:xfrm>
            <a:off x="5916707" y="5168900"/>
            <a:ext cx="3266885" cy="73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>
                <a:effectLst/>
              </a:rPr>
              <a:t>Microcopy</a:t>
            </a:r>
            <a:r>
              <a:rPr lang="en-GB" sz="1800" dirty="0">
                <a:effectLst/>
              </a:rPr>
              <a:t>. the Complete Guide </a:t>
            </a:r>
          </a:p>
          <a:p>
            <a:r>
              <a:rPr lang="en-GB" sz="1800" dirty="0">
                <a:effectLst/>
              </a:rPr>
              <a:t>Kinneret </a:t>
            </a:r>
            <a:r>
              <a:rPr lang="en-GB" sz="1800" dirty="0" err="1">
                <a:effectLst/>
              </a:rPr>
              <a:t>Yifrach</a:t>
            </a:r>
            <a:r>
              <a:rPr lang="en-GB" sz="18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5788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5">
            <a:extLst>
              <a:ext uri="{FF2B5EF4-FFF2-40B4-BE49-F238E27FC236}">
                <a16:creationId xmlns:a16="http://schemas.microsoft.com/office/drawing/2014/main" id="{2B92EAB2-0C0D-3B9B-BB86-E87A20AB8A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1865" y="-1402464"/>
            <a:ext cx="7628792" cy="1150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Ważę słowa 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838200" y="539750"/>
            <a:ext cx="7628792" cy="1150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Ważę słowa </a:t>
            </a:r>
            <a:endParaRPr kumimoji="0" lang="pl-PL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8" name="Symbol zastępczy zawartości 7" descr="Zrzut ekranu z programu User Flow z diagramem, który przedstawia ścieżki użytkownika.">
            <a:extLst>
              <a:ext uri="{FF2B5EF4-FFF2-40B4-BE49-F238E27FC236}">
                <a16:creationId xmlns:a16="http://schemas.microsoft.com/office/drawing/2014/main" id="{5E8CB804-A1AD-7F19-4293-CA8ACFA18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700" y="1774212"/>
            <a:ext cx="9029700" cy="3922178"/>
          </a:xfrm>
        </p:spPr>
      </p:pic>
    </p:spTree>
    <p:extLst>
      <p:ext uri="{BB962C8B-B14F-4D97-AF65-F5344CB8AC3E}">
        <p14:creationId xmlns:p14="http://schemas.microsoft.com/office/powerpoint/2010/main" val="3718853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750"/>
            <a:ext cx="7628792" cy="1150938"/>
          </a:xfrm>
        </p:spPr>
        <p:txBody>
          <a:bodyPr>
            <a:normAutofit/>
          </a:bodyPr>
          <a:lstStyle/>
          <a:p>
            <a:r>
              <a:rPr lang="en-GB" sz="3600" b="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Ważę</a:t>
            </a:r>
            <a:r>
              <a:rPr lang="en-GB" sz="3600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pl-PL" sz="3600" b="0" dirty="0">
                <a:ea typeface="Aptos" panose="020B0004020202020204" pitchFamily="34" charset="0"/>
                <a:cs typeface="Aptos" panose="020B0004020202020204" pitchFamily="34" charset="0"/>
              </a:rPr>
              <a:t>procesy</a:t>
            </a:r>
            <a:endParaRPr lang="pl-PL" sz="3600" b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Symbol zastępczy zawartości 4" descr="Zrzut ekranu przykładowego systemu z etapami pracy nad treścią interfejsu.">
            <a:extLst>
              <a:ext uri="{FF2B5EF4-FFF2-40B4-BE49-F238E27FC236}">
                <a16:creationId xmlns:a16="http://schemas.microsoft.com/office/drawing/2014/main" id="{6ED780F3-3290-9328-1BAB-B69748FA0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525" y="1990303"/>
            <a:ext cx="8362950" cy="4071329"/>
          </a:xfrm>
        </p:spPr>
      </p:pic>
    </p:spTree>
    <p:extLst>
      <p:ext uri="{BB962C8B-B14F-4D97-AF65-F5344CB8AC3E}">
        <p14:creationId xmlns:p14="http://schemas.microsoft.com/office/powerpoint/2010/main" val="1994524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0F1AD5D7-FA44-2151-BB06-D4A6FAF7A7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09271" y="-1746200"/>
            <a:ext cx="7869266" cy="13717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UX writing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Moc języka w produktach cyfrowych.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E3F45A-5503-3094-8C83-8D95655376D0}"/>
              </a:ext>
            </a:extLst>
          </p:cNvPr>
          <p:cNvSpPr>
            <a:spLocks/>
          </p:cNvSpPr>
          <p:nvPr/>
        </p:nvSpPr>
        <p:spPr>
          <a:xfrm>
            <a:off x="660780" y="766530"/>
            <a:ext cx="5759070" cy="26108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można traktować treści w Ul rozdzielnie,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każdy tekst jest częścią większej całości.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Razem tworzą one spójne doświadczenie.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80" y="3325172"/>
            <a:ext cx="4730370" cy="1259528"/>
          </a:xfrm>
        </p:spPr>
        <p:txBody>
          <a:bodyPr>
            <a:noAutofit/>
          </a:bodyPr>
          <a:lstStyle/>
          <a:p>
            <a:r>
              <a:rPr lang="pl-PL" sz="1800" dirty="0">
                <a:effectLst/>
              </a:rPr>
              <a:t>Wojciech Aleksander </a:t>
            </a:r>
          </a:p>
          <a:p>
            <a:r>
              <a:rPr lang="en-GB" sz="1800" dirty="0">
                <a:effectLst/>
              </a:rPr>
              <a:t>UX writing</a:t>
            </a:r>
            <a:r>
              <a:rPr lang="pl-PL" sz="1800" dirty="0">
                <a:effectLst/>
              </a:rPr>
              <a:t>. Moc języka w produktach cyfrowych. </a:t>
            </a:r>
          </a:p>
        </p:txBody>
      </p:sp>
      <p:pic>
        <p:nvPicPr>
          <p:cNvPr id="5" name="Obraz 4" descr="Okładka książki. Na jaskrawożółtym tle dużymi, czarnymi literami tytuł “UX writing”. Po przekątnej na grafice ołówka napis Wojciech Aleksander Moc języka w produktach cyfrowych. Na dole okładki widoczna jest nazwa wydawnictwa “Onepress”.">
            <a:extLst>
              <a:ext uri="{FF2B5EF4-FFF2-40B4-BE49-F238E27FC236}">
                <a16:creationId xmlns:a16="http://schemas.microsoft.com/office/drawing/2014/main" id="{3E4618AF-7001-83A8-A976-0583D3CC00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890" y="766530"/>
            <a:ext cx="3454359" cy="47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3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3F45A-5503-3094-8C83-8D95655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80" y="1331680"/>
            <a:ext cx="5759070" cy="2610879"/>
          </a:xfrm>
        </p:spPr>
        <p:txBody>
          <a:bodyPr>
            <a:noAutofit/>
          </a:bodyPr>
          <a:lstStyle/>
          <a:p>
            <a:r>
              <a:rPr lang="en-GB" sz="3600" b="0" dirty="0">
                <a:effectLst/>
              </a:rPr>
              <a:t>Language is the main factor </a:t>
            </a:r>
            <a:br>
              <a:rPr lang="pl-PL" sz="3600" b="0" dirty="0">
                <a:effectLst/>
              </a:rPr>
            </a:br>
            <a:r>
              <a:rPr lang="en-GB" sz="3600" b="0" dirty="0">
                <a:effectLst/>
              </a:rPr>
              <a:t>that makes interfaces </a:t>
            </a:r>
            <a:br>
              <a:rPr lang="pl-PL" sz="3600" b="0" dirty="0">
                <a:effectLst/>
              </a:rPr>
            </a:br>
            <a:r>
              <a:rPr lang="en-GB" sz="3600" b="0" dirty="0">
                <a:effectLst/>
              </a:rPr>
              <a:t>more </a:t>
            </a:r>
            <a:r>
              <a:rPr lang="en-GB" sz="3600" dirty="0">
                <a:effectLst/>
              </a:rPr>
              <a:t>human</a:t>
            </a:r>
            <a:r>
              <a:rPr lang="en-GB" sz="3600" b="0" dirty="0">
                <a:effectLst/>
              </a:rPr>
              <a:t> like. </a:t>
            </a:r>
            <a:endParaRPr lang="pl-PL" sz="3600" b="0" dirty="0">
              <a:effectLst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80" y="4080822"/>
            <a:ext cx="4730370" cy="1259528"/>
          </a:xfrm>
        </p:spPr>
        <p:txBody>
          <a:bodyPr>
            <a:noAutofit/>
          </a:bodyPr>
          <a:lstStyle/>
          <a:p>
            <a:r>
              <a:rPr lang="en-GB" sz="1800" dirty="0" err="1">
                <a:effectLst/>
              </a:rPr>
              <a:t>Microcopy</a:t>
            </a:r>
            <a:r>
              <a:rPr lang="en-GB" sz="1800" dirty="0">
                <a:effectLst/>
              </a:rPr>
              <a:t>. the Complete Guide </a:t>
            </a:r>
          </a:p>
          <a:p>
            <a:r>
              <a:rPr lang="en-GB" sz="1800" dirty="0">
                <a:effectLst/>
              </a:rPr>
              <a:t>Kinneret </a:t>
            </a:r>
            <a:r>
              <a:rPr lang="en-GB" sz="1800" dirty="0" err="1">
                <a:effectLst/>
              </a:rPr>
              <a:t>Yifrach</a:t>
            </a:r>
            <a:r>
              <a:rPr lang="en-GB" sz="1800" dirty="0">
                <a:effectLst/>
              </a:rPr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FBD1C08-DD82-4DA2-942A-D9FBB58D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670" y="931137"/>
            <a:ext cx="4626300" cy="452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8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3F45A-5503-3094-8C83-8D95655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48" y="-997898"/>
            <a:ext cx="5759070" cy="816066"/>
          </a:xfrm>
        </p:spPr>
        <p:txBody>
          <a:bodyPr>
            <a:noAutofit/>
          </a:bodyPr>
          <a:lstStyle/>
          <a:p>
            <a:r>
              <a:rPr lang="pl-PL" sz="2000" b="0" dirty="0"/>
              <a:t>Jak interfejs komunikuje się z użytkownikiem</a:t>
            </a:r>
            <a:endParaRPr lang="pl-PL" sz="2000" b="0" dirty="0">
              <a:effectLst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26C1954-354E-6BDC-7F42-FD581ED5C51B}"/>
              </a:ext>
            </a:extLst>
          </p:cNvPr>
          <p:cNvSpPr txBox="1">
            <a:spLocks/>
          </p:cNvSpPr>
          <p:nvPr/>
        </p:nvSpPr>
        <p:spPr>
          <a:xfrm>
            <a:off x="473154" y="493387"/>
            <a:ext cx="3038285" cy="51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0" dirty="0">
                <a:effectLst/>
              </a:rPr>
              <a:t>przyznaje się do błędu</a:t>
            </a:r>
            <a:endParaRPr lang="pl-PL" sz="1800" dirty="0"/>
          </a:p>
        </p:txBody>
      </p:sp>
      <p:pic>
        <p:nvPicPr>
          <p:cNvPr id="15" name="Obraz 14" descr="Zrzut ekranu strony internetowej z błędem 404.">
            <a:extLst>
              <a:ext uri="{FF2B5EF4-FFF2-40B4-BE49-F238E27FC236}">
                <a16:creationId xmlns:a16="http://schemas.microsoft.com/office/drawing/2014/main" id="{25EFDBB8-14BF-3CD5-C602-04674CA17E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89" y="980757"/>
            <a:ext cx="3322808" cy="1895793"/>
          </a:xfrm>
          <a:prstGeom prst="rect">
            <a:avLst/>
          </a:prstGeom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163F559F-D6C0-20FE-3522-270B2ACF4F53}"/>
              </a:ext>
            </a:extLst>
          </p:cNvPr>
          <p:cNvSpPr txBox="1">
            <a:spLocks/>
          </p:cNvSpPr>
          <p:nvPr/>
        </p:nvSpPr>
        <p:spPr>
          <a:xfrm>
            <a:off x="4688214" y="482979"/>
            <a:ext cx="3038285" cy="51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0" dirty="0">
                <a:effectLst/>
              </a:rPr>
              <a:t>motywuje</a:t>
            </a:r>
            <a:endParaRPr lang="pl-PL" sz="1800" dirty="0"/>
          </a:p>
        </p:txBody>
      </p:sp>
      <p:pic>
        <p:nvPicPr>
          <p:cNvPr id="17" name="Obraz 16" descr="Zrzut ekranu strony internetowej z wyszukiwarką. Poniżej tekst Nikogo nie znaleźliśmy ale warto szukać dalej. ">
            <a:extLst>
              <a:ext uri="{FF2B5EF4-FFF2-40B4-BE49-F238E27FC236}">
                <a16:creationId xmlns:a16="http://schemas.microsoft.com/office/drawing/2014/main" id="{8331E6BB-59BD-AFCF-3F50-DEAC372A57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214" y="875888"/>
            <a:ext cx="2471410" cy="2000340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D1952686-998D-A218-E178-F134903599FD}"/>
              </a:ext>
            </a:extLst>
          </p:cNvPr>
          <p:cNvSpPr txBox="1">
            <a:spLocks/>
          </p:cNvSpPr>
          <p:nvPr/>
        </p:nvSpPr>
        <p:spPr>
          <a:xfrm>
            <a:off x="8226615" y="444500"/>
            <a:ext cx="3038285" cy="51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0" dirty="0">
                <a:effectLst/>
              </a:rPr>
              <a:t>dziękuje</a:t>
            </a:r>
            <a:endParaRPr lang="pl-PL" sz="1800" dirty="0"/>
          </a:p>
        </p:txBody>
      </p:sp>
      <p:pic>
        <p:nvPicPr>
          <p:cNvPr id="19" name="Obraz 18" descr="Zrzut ekrany fragmentu strony internetowej z tekstem Dziękujemy a korektę wniosku.">
            <a:extLst>
              <a:ext uri="{FF2B5EF4-FFF2-40B4-BE49-F238E27FC236}">
                <a16:creationId xmlns:a16="http://schemas.microsoft.com/office/drawing/2014/main" id="{72F951C1-F850-3582-54FC-0955699590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360" y="875888"/>
            <a:ext cx="3030239" cy="1648450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A90D3D15-21E8-0491-EB08-00E463A5E2D9}"/>
              </a:ext>
            </a:extLst>
          </p:cNvPr>
          <p:cNvSpPr txBox="1">
            <a:spLocks/>
          </p:cNvSpPr>
          <p:nvPr/>
        </p:nvSpPr>
        <p:spPr>
          <a:xfrm>
            <a:off x="473153" y="3279457"/>
            <a:ext cx="3038285" cy="51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0" dirty="0">
                <a:effectLst/>
              </a:rPr>
              <a:t>chwali</a:t>
            </a:r>
            <a:endParaRPr lang="pl-PL" sz="1800" dirty="0"/>
          </a:p>
        </p:txBody>
      </p:sp>
      <p:pic>
        <p:nvPicPr>
          <p:cNvPr id="21" name="Obraz 20" descr="Zrzut ekranu z fragmentem wiadomości dotyczącej wysłanego ogłoszenia.">
            <a:extLst>
              <a:ext uri="{FF2B5EF4-FFF2-40B4-BE49-F238E27FC236}">
                <a16:creationId xmlns:a16="http://schemas.microsoft.com/office/drawing/2014/main" id="{969081AB-EAA2-16C4-5338-1A82869B65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59" y="3635615"/>
            <a:ext cx="3185016" cy="766763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22A868D8-B800-4D74-8B4E-38FA7B2ABAE5}"/>
              </a:ext>
            </a:extLst>
          </p:cNvPr>
          <p:cNvSpPr txBox="1">
            <a:spLocks/>
          </p:cNvSpPr>
          <p:nvPr/>
        </p:nvSpPr>
        <p:spPr>
          <a:xfrm>
            <a:off x="9635479" y="2918772"/>
            <a:ext cx="1298385" cy="51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0" dirty="0">
                <a:effectLst/>
              </a:rPr>
              <a:t>wyjaśnia</a:t>
            </a:r>
            <a:endParaRPr lang="pl-PL" sz="1800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BA2A542A-4D1F-A70C-E37F-DABBD4FC67AD}"/>
              </a:ext>
            </a:extLst>
          </p:cNvPr>
          <p:cNvSpPr txBox="1">
            <a:spLocks/>
          </p:cNvSpPr>
          <p:nvPr/>
        </p:nvSpPr>
        <p:spPr>
          <a:xfrm>
            <a:off x="473153" y="4681224"/>
            <a:ext cx="1170095" cy="395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0" dirty="0">
                <a:effectLst/>
              </a:rPr>
              <a:t>ostrzega</a:t>
            </a:r>
            <a:endParaRPr lang="pl-PL" sz="1800" dirty="0"/>
          </a:p>
        </p:txBody>
      </p:sp>
      <p:pic>
        <p:nvPicPr>
          <p:cNvPr id="23" name="Obraz 22" descr="Zrzut ekranu z systemu POL-on z ostrzeżeniem Przywrócić dane z systemu POL-on?">
            <a:extLst>
              <a:ext uri="{FF2B5EF4-FFF2-40B4-BE49-F238E27FC236}">
                <a16:creationId xmlns:a16="http://schemas.microsoft.com/office/drawing/2014/main" id="{A28DF9AE-8B11-DF68-9770-06CB1FBBF6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69" y="5076829"/>
            <a:ext cx="3273032" cy="1397333"/>
          </a:xfrm>
          <a:prstGeom prst="rect">
            <a:avLst/>
          </a:prstGeom>
        </p:spPr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EAED5293-42AE-DCC1-2E80-642F618B41A0}"/>
              </a:ext>
            </a:extLst>
          </p:cNvPr>
          <p:cNvSpPr txBox="1">
            <a:spLocks/>
          </p:cNvSpPr>
          <p:nvPr/>
        </p:nvSpPr>
        <p:spPr>
          <a:xfrm>
            <a:off x="5640481" y="4385198"/>
            <a:ext cx="3038285" cy="51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0" dirty="0">
                <a:effectLst/>
              </a:rPr>
              <a:t>podpowiada i uczy</a:t>
            </a:r>
            <a:endParaRPr lang="pl-PL" sz="1800" dirty="0"/>
          </a:p>
        </p:txBody>
      </p:sp>
      <p:pic>
        <p:nvPicPr>
          <p:cNvPr id="25" name="Obraz 24" descr="Zrzut ekranu z prezentujący dodawanie ogłoszenia. Zaznaczony tekst: Upewnij się, że są dostępne cyfrowo.">
            <a:extLst>
              <a:ext uri="{FF2B5EF4-FFF2-40B4-BE49-F238E27FC236}">
                <a16:creationId xmlns:a16="http://schemas.microsoft.com/office/drawing/2014/main" id="{491E5BB2-0541-7658-9F80-1EE541FF9B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422" y="4895426"/>
            <a:ext cx="5569177" cy="13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4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89668B-5D1B-88D1-1A99-8E1CD916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796" y="2401573"/>
            <a:ext cx="6812538" cy="1677925"/>
          </a:xfrm>
        </p:spPr>
        <p:txBody>
          <a:bodyPr>
            <a:noAutofit/>
          </a:bodyPr>
          <a:lstStyle/>
          <a:p>
            <a:r>
              <a:rPr lang="pl-PL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Zmiana spojrzenia </a:t>
            </a:r>
            <a:br>
              <a:rPr lang="pl-PL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pl-PL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 komunikację publiczną </a:t>
            </a:r>
            <a:endParaRPr lang="pl-PL" sz="4000" b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423EB2-A9F0-1394-554C-21A426E69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796" y="502880"/>
            <a:ext cx="7628792" cy="1522882"/>
          </a:xfrm>
        </p:spPr>
        <p:txBody>
          <a:bodyPr>
            <a:normAutofit/>
          </a:bodyPr>
          <a:lstStyle/>
          <a:p>
            <a:r>
              <a:rPr lang="pl-PL" sz="2400" b="1" dirty="0">
                <a:effectLst/>
              </a:rPr>
              <a:t>2010</a:t>
            </a:r>
            <a:r>
              <a:rPr lang="pl-PL" sz="2400" dirty="0">
                <a:effectLst/>
              </a:rPr>
              <a:t> </a:t>
            </a:r>
          </a:p>
          <a:p>
            <a:r>
              <a:rPr lang="pl-PL" sz="2400" dirty="0">
                <a:effectLst/>
              </a:rPr>
              <a:t>audyt języka Funduszy Europejskich </a:t>
            </a:r>
          </a:p>
          <a:p>
            <a:r>
              <a:rPr lang="pl-PL" sz="2400" dirty="0">
                <a:effectLst/>
              </a:rPr>
              <a:t>Pracownia Prostej Polszczyzny </a:t>
            </a:r>
            <a:r>
              <a:rPr lang="pl-PL" sz="2400" dirty="0" err="1">
                <a:effectLst/>
              </a:rPr>
              <a:t>UWr</a:t>
            </a:r>
            <a:r>
              <a:rPr lang="pl-PL" sz="2400" dirty="0">
                <a:effectLst/>
              </a:rPr>
              <a:t>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D6E2BE95-0EB3-1912-6A35-E2309A7F746A}"/>
              </a:ext>
            </a:extLst>
          </p:cNvPr>
          <p:cNvSpPr txBox="1">
            <a:spLocks/>
          </p:cNvSpPr>
          <p:nvPr/>
        </p:nvSpPr>
        <p:spPr>
          <a:xfrm>
            <a:off x="1158796" y="4656929"/>
            <a:ext cx="7628792" cy="1522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obywatel    urząd </a:t>
            </a:r>
          </a:p>
          <a:p>
            <a:endParaRPr lang="pl-PL" dirty="0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82EE8667-0FE6-2A22-4B53-DA30359DA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34516" y="4908030"/>
            <a:ext cx="2511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29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3F45A-5503-3094-8C83-8D95655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77" y="1750244"/>
            <a:ext cx="5089637" cy="2610879"/>
          </a:xfrm>
        </p:spPr>
        <p:txBody>
          <a:bodyPr>
            <a:noAutofit/>
          </a:bodyPr>
          <a:lstStyle/>
          <a:p>
            <a:r>
              <a:rPr lang="pl-PL" sz="4000" b="0" dirty="0">
                <a:effectLst/>
              </a:rPr>
              <a:t>No to jak się pracuje </a:t>
            </a:r>
            <a:br>
              <a:rPr lang="pl-PL" sz="4000" b="0" dirty="0">
                <a:effectLst/>
              </a:rPr>
            </a:br>
            <a:r>
              <a:rPr lang="pl-PL" sz="4000" b="0" dirty="0">
                <a:effectLst/>
              </a:rPr>
              <a:t>w tej budżetówce?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A50BD06-1230-2E98-9BD6-08604E9B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16" y="400467"/>
            <a:ext cx="6435333" cy="616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8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750"/>
            <a:ext cx="7628792" cy="1150938"/>
          </a:xfrm>
        </p:spPr>
        <p:txBody>
          <a:bodyPr>
            <a:normAutofit/>
          </a:bodyPr>
          <a:lstStyle/>
          <a:p>
            <a:r>
              <a:rPr lang="pl-PL" sz="3600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Projektujemy tak, jak wszędzie</a:t>
            </a:r>
            <a:endParaRPr lang="pl-PL" sz="3600" b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077" y="1921456"/>
            <a:ext cx="6775070" cy="289524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</a:rPr>
              <a:t>heurystyki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</a:rPr>
              <a:t>prawa UX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</a:rPr>
              <a:t>psychologia </a:t>
            </a:r>
            <a:r>
              <a:rPr lang="pl-PL" sz="2400" dirty="0" err="1">
                <a:effectLst/>
              </a:rPr>
              <a:t>Gestald</a:t>
            </a:r>
            <a:r>
              <a:rPr lang="pl-PL" sz="2400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</a:rPr>
              <a:t>zasady projektowania Ul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</a:rPr>
              <a:t>standard prostego języka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</a:rPr>
              <a:t>poprawna polszczyzna </a:t>
            </a:r>
          </a:p>
        </p:txBody>
      </p:sp>
    </p:spTree>
    <p:extLst>
      <p:ext uri="{BB962C8B-B14F-4D97-AF65-F5344CB8AC3E}">
        <p14:creationId xmlns:p14="http://schemas.microsoft.com/office/powerpoint/2010/main" val="893785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5">
            <a:extLst>
              <a:ext uri="{FF2B5EF4-FFF2-40B4-BE49-F238E27FC236}">
                <a16:creationId xmlns:a16="http://schemas.microsoft.com/office/drawing/2014/main" id="{E3411594-FB97-8F16-9D5D-15B2177BE7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93076" y="-1417950"/>
            <a:ext cx="7628792" cy="1150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 sektorze publicznym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</a:extLst>
          </p:cNvPr>
          <p:cNvSpPr>
            <a:spLocks/>
          </p:cNvSpPr>
          <p:nvPr/>
        </p:nvSpPr>
        <p:spPr>
          <a:xfrm>
            <a:off x="1404870" y="462477"/>
            <a:ext cx="7628792" cy="1150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Ale…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076" y="1921456"/>
            <a:ext cx="7628791" cy="3500550"/>
          </a:xfrm>
        </p:spPr>
        <p:txBody>
          <a:bodyPr>
            <a:noAutofit/>
          </a:bodyPr>
          <a:lstStyle/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pl-PL" dirty="0">
                <a:effectLst/>
              </a:rPr>
              <a:t>kontekst - obowiązek lub trudne życiowe sprawy 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pl-PL" dirty="0">
                <a:effectLst/>
              </a:rPr>
              <a:t>postawa prawna - duża część doświadczenia jest już zaprojektowana przez prawo, którego nie da się szybko zmienić 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pl-PL" dirty="0">
                <a:effectLst/>
              </a:rPr>
              <a:t>akty prawne ogólne i dotyczące konkretnych usług 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pl-PL" dirty="0">
                <a:effectLst/>
              </a:rPr>
              <a:t>WCAG jako obowiązek 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pl-PL" dirty="0">
                <a:effectLst/>
              </a:rPr>
              <a:t>język </a:t>
            </a:r>
          </a:p>
        </p:txBody>
      </p:sp>
    </p:spTree>
    <p:extLst>
      <p:ext uri="{BB962C8B-B14F-4D97-AF65-F5344CB8AC3E}">
        <p14:creationId xmlns:p14="http://schemas.microsoft.com/office/powerpoint/2010/main" val="2914412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13" y="249752"/>
            <a:ext cx="7628792" cy="1150938"/>
          </a:xfrm>
        </p:spPr>
        <p:txBody>
          <a:bodyPr>
            <a:normAutofit/>
          </a:bodyPr>
          <a:lstStyle/>
          <a:p>
            <a:r>
              <a:rPr lang="pl-PL" sz="4000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Ważę słowa - język </a:t>
            </a:r>
            <a:endParaRPr lang="pl-PL" sz="4000" b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46DB1665-35A6-A9A0-7A97-EE895073170C}"/>
              </a:ext>
            </a:extLst>
          </p:cNvPr>
          <p:cNvSpPr txBox="1">
            <a:spLocks/>
          </p:cNvSpPr>
          <p:nvPr/>
        </p:nvSpPr>
        <p:spPr>
          <a:xfrm>
            <a:off x="677213" y="1518288"/>
            <a:ext cx="4343201" cy="540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ea typeface="Aptos" panose="020B0004020202020204" pitchFamily="34" charset="0"/>
                <a:cs typeface="Aptos" panose="020B0004020202020204" pitchFamily="34" charset="0"/>
              </a:rPr>
              <a:t>Ekspert merytoryczny - ekspert językowy </a:t>
            </a:r>
            <a:endParaRPr lang="pl-P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pl-PL" sz="1800" dirty="0"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pl-P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584E6070-8653-A645-D230-6A2C331753E7}"/>
              </a:ext>
            </a:extLst>
          </p:cNvPr>
          <p:cNvSpPr txBox="1">
            <a:spLocks/>
          </p:cNvSpPr>
          <p:nvPr/>
        </p:nvSpPr>
        <p:spPr>
          <a:xfrm>
            <a:off x="992947" y="2687369"/>
            <a:ext cx="971081" cy="540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ea typeface="Aptos" panose="020B0004020202020204" pitchFamily="34" charset="0"/>
                <a:cs typeface="Aptos" panose="020B0004020202020204" pitchFamily="34" charset="0"/>
              </a:rPr>
              <a:t>adres</a:t>
            </a:r>
            <a:endParaRPr lang="pl-P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pl-PL" sz="1800" dirty="0"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pl-P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997" y="2311198"/>
            <a:ext cx="2969454" cy="1697507"/>
          </a:xfrm>
        </p:spPr>
        <p:txBody>
          <a:bodyPr>
            <a:no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adres pobytu czasowego </a:t>
            </a: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adres pobytu stałego </a:t>
            </a: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adres zamieszkania </a:t>
            </a: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adres zameldowania </a:t>
            </a: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E832E823-A98E-49AA-A23B-5A7ABCFD0B83}"/>
              </a:ext>
            </a:extLst>
          </p:cNvPr>
          <p:cNvSpPr txBox="1">
            <a:spLocks/>
          </p:cNvSpPr>
          <p:nvPr/>
        </p:nvSpPr>
        <p:spPr>
          <a:xfrm>
            <a:off x="992947" y="4799157"/>
            <a:ext cx="1131966" cy="540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ea typeface="Aptos" panose="020B0004020202020204" pitchFamily="34" charset="0"/>
                <a:cs typeface="Aptos" panose="020B0004020202020204" pitchFamily="34" charset="0"/>
              </a:rPr>
              <a:t>paszport</a:t>
            </a:r>
            <a:endParaRPr lang="pl-P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pl-PL" sz="1800" dirty="0"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pl-P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C9D42EB7-2701-0909-B035-56DDC800553A}"/>
              </a:ext>
            </a:extLst>
          </p:cNvPr>
          <p:cNvSpPr txBox="1">
            <a:spLocks/>
          </p:cNvSpPr>
          <p:nvPr/>
        </p:nvSpPr>
        <p:spPr>
          <a:xfrm>
            <a:off x="2349321" y="4799157"/>
            <a:ext cx="2671093" cy="540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ea typeface="Aptos" panose="020B0004020202020204" pitchFamily="34" charset="0"/>
                <a:cs typeface="Aptos" panose="020B0004020202020204" pitchFamily="34" charset="0"/>
              </a:rPr>
              <a:t>dokument paszportowy</a:t>
            </a:r>
            <a:endParaRPr lang="pl-P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7EEDCE-D62F-79BE-9DFC-2C1178CCE11C}"/>
              </a:ext>
            </a:extLst>
          </p:cNvPr>
          <p:cNvSpPr txBox="1">
            <a:spLocks/>
          </p:cNvSpPr>
          <p:nvPr/>
        </p:nvSpPr>
        <p:spPr>
          <a:xfrm>
            <a:off x="7218222" y="2397231"/>
            <a:ext cx="983859" cy="540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ea typeface="Aptos" panose="020B0004020202020204" pitchFamily="34" charset="0"/>
                <a:cs typeface="Aptos" panose="020B0004020202020204" pitchFamily="34" charset="0"/>
              </a:rPr>
              <a:t>afiliacja </a:t>
            </a:r>
            <a:endParaRPr lang="pl-P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76A6AFC-BBB3-28F3-2A5F-B69968A2E64C}"/>
              </a:ext>
            </a:extLst>
          </p:cNvPr>
          <p:cNvSpPr txBox="1">
            <a:spLocks/>
          </p:cNvSpPr>
          <p:nvPr/>
        </p:nvSpPr>
        <p:spPr>
          <a:xfrm>
            <a:off x="7218222" y="3468150"/>
            <a:ext cx="2304046" cy="540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ea typeface="Aptos" panose="020B0004020202020204" pitchFamily="34" charset="0"/>
                <a:cs typeface="Aptos" panose="020B0004020202020204" pitchFamily="34" charset="0"/>
              </a:rPr>
              <a:t>posiadacz a właściciel </a:t>
            </a:r>
            <a:endParaRPr lang="pl-P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pl-PL" sz="1800" dirty="0"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pl-P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A0AFD443-C35C-853F-ECCB-0809A84B667E}"/>
              </a:ext>
            </a:extLst>
          </p:cNvPr>
          <p:cNvSpPr txBox="1">
            <a:spLocks/>
          </p:cNvSpPr>
          <p:nvPr/>
        </p:nvSpPr>
        <p:spPr>
          <a:xfrm>
            <a:off x="7219984" y="4528879"/>
            <a:ext cx="4343201" cy="540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ea typeface="Aptos" panose="020B0004020202020204" pitchFamily="34" charset="0"/>
                <a:cs typeface="Aptos" panose="020B0004020202020204" pitchFamily="34" charset="0"/>
              </a:rPr>
              <a:t>blokowanie karty   zawieszenie dowodu</a:t>
            </a:r>
            <a:endParaRPr lang="pl-P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pl-PL" sz="1800" dirty="0"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pl-P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77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075" y="-1286810"/>
            <a:ext cx="7628792" cy="1150938"/>
          </a:xfrm>
        </p:spPr>
        <p:txBody>
          <a:bodyPr>
            <a:normAutofit/>
          </a:bodyPr>
          <a:lstStyle/>
          <a:p>
            <a:r>
              <a:rPr lang="pl-PL" sz="3600" b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Wyzwania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076" y="1921456"/>
            <a:ext cx="7628791" cy="350055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</a:rPr>
              <a:t>różnorodna grupa odbiorców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</a:rPr>
              <a:t>duże systemy, małe zespoły UX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</a:rPr>
              <a:t>dług technologiczny (</a:t>
            </a:r>
            <a:r>
              <a:rPr lang="pl-PL" sz="2400" dirty="0" err="1">
                <a:effectLst/>
              </a:rPr>
              <a:t>ePUAP</a:t>
            </a:r>
            <a:r>
              <a:rPr lang="pl-PL" sz="2400" dirty="0">
                <a:effectLst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</a:rPr>
              <a:t>Ustawa o języku polskim - piszemy zgodnie z normą językową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</a:rPr>
              <a:t>zalecenia - na przykład Zalecenie Szefa Służby Cywilnej ws. upowszechniania prostego języka </a:t>
            </a:r>
          </a:p>
        </p:txBody>
      </p:sp>
    </p:spTree>
    <p:extLst>
      <p:ext uri="{BB962C8B-B14F-4D97-AF65-F5344CB8AC3E}">
        <p14:creationId xmlns:p14="http://schemas.microsoft.com/office/powerpoint/2010/main" val="120179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4738" y="2359025"/>
            <a:ext cx="6775450" cy="18002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Potrzeby i korzyści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obywatela są priorytetem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</a:extLst>
          </p:cNvPr>
          <p:cNvSpPr>
            <a:spLocks/>
          </p:cNvSpPr>
          <p:nvPr/>
        </p:nvSpPr>
        <p:spPr>
          <a:xfrm>
            <a:off x="548424" y="282173"/>
            <a:ext cx="10256949" cy="73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Projektowanie treści w państwowych usługach cyfrowych 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8B2359C-BB1C-18EF-2CA8-6B8242A6E025}"/>
              </a:ext>
            </a:extLst>
          </p:cNvPr>
          <p:cNvSpPr txBox="1">
            <a:spLocks/>
          </p:cNvSpPr>
          <p:nvPr/>
        </p:nvSpPr>
        <p:spPr>
          <a:xfrm>
            <a:off x="1017432" y="5014354"/>
            <a:ext cx="7947220" cy="73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 err="1">
                <a:effectLst/>
              </a:rPr>
              <a:t>Metareguły</a:t>
            </a:r>
            <a:r>
              <a:rPr lang="pl-PL" sz="1800" dirty="0">
                <a:effectLst/>
              </a:rPr>
              <a:t> i zasady budowy usług publicznych, Ministerstwo Cyfryzacji, </a:t>
            </a:r>
          </a:p>
          <a:p>
            <a:r>
              <a:rPr lang="pl-PL" sz="1800" dirty="0">
                <a:effectLst/>
              </a:rPr>
              <a:t>październik 2016 </a:t>
            </a:r>
          </a:p>
        </p:txBody>
      </p:sp>
    </p:spTree>
    <p:extLst>
      <p:ext uri="{BB962C8B-B14F-4D97-AF65-F5344CB8AC3E}">
        <p14:creationId xmlns:p14="http://schemas.microsoft.com/office/powerpoint/2010/main" val="2917279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2600" y="2224088"/>
            <a:ext cx="5106988" cy="16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Wspieramy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dobrym słowem 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/>
        </p:nvSpPr>
        <p:spPr>
          <a:xfrm>
            <a:off x="1752600" y="1248089"/>
            <a:ext cx="2040230" cy="73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Nie sprzedajemy!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23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686" y="346567"/>
            <a:ext cx="10256949" cy="736600"/>
          </a:xfrm>
        </p:spPr>
        <p:txBody>
          <a:bodyPr>
            <a:normAutofit/>
          </a:bodyPr>
          <a:lstStyle/>
          <a:p>
            <a:r>
              <a:rPr lang="pl-PL" sz="3200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Projektowanie treści w państwowych usługach cyfrowych </a:t>
            </a:r>
            <a:endParaRPr lang="pl-PL" sz="3200" b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2A63B-D155-9E4C-5D0F-37F36FA1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235" y="2210761"/>
            <a:ext cx="6775070" cy="2232449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effectLst/>
              </a:rPr>
              <a:t>Projektowanie doświadczeń </a:t>
            </a:r>
          </a:p>
          <a:p>
            <a:pPr algn="ctr"/>
            <a:r>
              <a:rPr lang="pl-PL" sz="2800" dirty="0">
                <a:effectLst/>
              </a:rPr>
              <a:t>obywateli to również </a:t>
            </a:r>
          </a:p>
          <a:p>
            <a:pPr algn="ctr"/>
            <a:r>
              <a:rPr lang="pl-PL" sz="2800" dirty="0">
                <a:effectLst/>
              </a:rPr>
              <a:t>projektowanie doświadczeń </a:t>
            </a:r>
          </a:p>
          <a:p>
            <a:pPr algn="ctr"/>
            <a:r>
              <a:rPr lang="pl-PL" sz="2800" dirty="0">
                <a:effectLst/>
              </a:rPr>
              <a:t>administracji państwowej </a:t>
            </a:r>
          </a:p>
        </p:txBody>
      </p:sp>
    </p:spTree>
    <p:extLst>
      <p:ext uri="{BB962C8B-B14F-4D97-AF65-F5344CB8AC3E}">
        <p14:creationId xmlns:p14="http://schemas.microsoft.com/office/powerpoint/2010/main" val="2185486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59" y="655659"/>
            <a:ext cx="6412607" cy="736600"/>
          </a:xfrm>
        </p:spPr>
        <p:txBody>
          <a:bodyPr>
            <a:normAutofit/>
          </a:bodyPr>
          <a:lstStyle/>
          <a:p>
            <a:r>
              <a:rPr lang="pl-PL" sz="3200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Jak przekonać zespoły? Rozmawiaj! </a:t>
            </a:r>
            <a:endParaRPr lang="pl-PL" sz="3200" b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7" name="Symbol zastępczy zawartości 6" descr="Zrzut ekranu różnych fragmentów rozmów na czatach.">
            <a:extLst>
              <a:ext uri="{FF2B5EF4-FFF2-40B4-BE49-F238E27FC236}">
                <a16:creationId xmlns:a16="http://schemas.microsoft.com/office/drawing/2014/main" id="{5ED2FE03-B7D9-2807-E3FE-378FE1EDE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284" y="1677142"/>
            <a:ext cx="9133432" cy="4525199"/>
          </a:xfrm>
        </p:spPr>
      </p:pic>
    </p:spTree>
    <p:extLst>
      <p:ext uri="{BB962C8B-B14F-4D97-AF65-F5344CB8AC3E}">
        <p14:creationId xmlns:p14="http://schemas.microsoft.com/office/powerpoint/2010/main" val="2157509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5">
            <a:extLst>
              <a:ext uri="{FF2B5EF4-FFF2-40B4-BE49-F238E27FC236}">
                <a16:creationId xmlns:a16="http://schemas.microsoft.com/office/drawing/2014/main" id="{96D6B5BD-1268-DD91-61E6-0A0E88C905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1759" y="-1222759"/>
            <a:ext cx="6412607" cy="73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Jak przekonać zespoły? Rozmawiaj! 2 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831759" y="655659"/>
            <a:ext cx="6412607" cy="73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Jak przekonać zespoły? Rozmawiaj! 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Symbol zastępczy zawartości 4" descr="Zrzut ekranu z fragmentem rozmowy na czacie.">
            <a:extLst>
              <a:ext uri="{FF2B5EF4-FFF2-40B4-BE49-F238E27FC236}">
                <a16:creationId xmlns:a16="http://schemas.microsoft.com/office/drawing/2014/main" id="{F381A183-4B51-E7D7-4E2A-436A13BF9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59" y="2139782"/>
            <a:ext cx="10134600" cy="2923195"/>
          </a:xfrm>
        </p:spPr>
      </p:pic>
    </p:spTree>
    <p:extLst>
      <p:ext uri="{BB962C8B-B14F-4D97-AF65-F5344CB8AC3E}">
        <p14:creationId xmlns:p14="http://schemas.microsoft.com/office/powerpoint/2010/main" val="322945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89668B-5D1B-88D1-1A99-8E1CD916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074" y="2376857"/>
            <a:ext cx="7628792" cy="1815920"/>
          </a:xfrm>
        </p:spPr>
        <p:txBody>
          <a:bodyPr>
            <a:noAutofit/>
          </a:bodyPr>
          <a:lstStyle/>
          <a:p>
            <a:r>
              <a:rPr lang="pl-PL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Standard prostej polszczyzny</a:t>
            </a:r>
            <a:endParaRPr lang="pl-PL" sz="4000" b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423EB2-A9F0-1394-554C-21A426E69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074" y="831896"/>
            <a:ext cx="7628792" cy="1522882"/>
          </a:xfrm>
        </p:spPr>
        <p:txBody>
          <a:bodyPr>
            <a:normAutofit/>
          </a:bodyPr>
          <a:lstStyle/>
          <a:p>
            <a:r>
              <a:rPr lang="pl-PL" sz="2400" b="1" dirty="0">
                <a:effectLst/>
              </a:rPr>
              <a:t>2012</a:t>
            </a:r>
            <a:r>
              <a:rPr lang="pl-PL" sz="2400" dirty="0">
                <a:effectLst/>
              </a:rPr>
              <a:t> GOV.UK </a:t>
            </a:r>
          </a:p>
          <a:p>
            <a:r>
              <a:rPr lang="pl-PL" sz="2400" b="1" dirty="0">
                <a:effectLst/>
              </a:rPr>
              <a:t>2015 OBYWATEL.GOV.PL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D6E2BE95-0EB3-1912-6A35-E2309A7F746A}"/>
              </a:ext>
            </a:extLst>
          </p:cNvPr>
          <p:cNvSpPr txBox="1">
            <a:spLocks/>
          </p:cNvSpPr>
          <p:nvPr/>
        </p:nvSpPr>
        <p:spPr>
          <a:xfrm>
            <a:off x="1061074" y="4635988"/>
            <a:ext cx="7628792" cy="1522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>
                <a:effectLst/>
              </a:rPr>
              <a:t>prosty język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3324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405F292-1DA1-147F-9464-1F52DB1A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343" y="2606809"/>
            <a:ext cx="2626218" cy="736600"/>
          </a:xfrm>
        </p:spPr>
        <p:txBody>
          <a:bodyPr>
            <a:noAutofit/>
          </a:bodyPr>
          <a:lstStyle/>
          <a:p>
            <a:r>
              <a:rPr lang="pl-PL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Dziękuję</a:t>
            </a:r>
            <a:endParaRPr lang="pl-PL" b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6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89668B-5D1B-88D1-1A99-8E1CD916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40" y="2736761"/>
            <a:ext cx="6361090" cy="1815920"/>
          </a:xfrm>
        </p:spPr>
        <p:txBody>
          <a:bodyPr>
            <a:noAutofit/>
          </a:bodyPr>
          <a:lstStyle/>
          <a:p>
            <a:r>
              <a:rPr lang="pl-PL" sz="2800" b="0" dirty="0">
                <a:ea typeface="Aptos" panose="020B0004020202020204" pitchFamily="34" charset="0"/>
                <a:cs typeface="Aptos" panose="020B0004020202020204" pitchFamily="34" charset="0"/>
              </a:rPr>
              <a:t>w</a:t>
            </a:r>
            <a:r>
              <a:rPr lang="pl-PL" sz="2800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ładza      urzędowy żargon      petent</a:t>
            </a:r>
            <a:endParaRPr lang="pl-PL" sz="4000" b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F7311F2-F4DE-DC49-F336-E83D43E92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485" y="734800"/>
            <a:ext cx="3303492" cy="5100034"/>
          </a:xfrm>
          <a:prstGeom prst="rect">
            <a:avLst/>
          </a:prstGeom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86749EEB-A687-7F02-BC4F-F4DDBA249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12872" y="3622214"/>
            <a:ext cx="2511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53F8A656-660F-1B8B-F8EA-5B7CC5CA8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98751" y="3622214"/>
            <a:ext cx="2511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12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89668B-5D1B-88D1-1A99-8E1CD916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78" y="2749639"/>
            <a:ext cx="6361090" cy="1815920"/>
          </a:xfrm>
        </p:spPr>
        <p:txBody>
          <a:bodyPr>
            <a:noAutofit/>
          </a:bodyPr>
          <a:lstStyle/>
          <a:p>
            <a:r>
              <a:rPr lang="pl-PL" sz="2800" b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ekspert      prosta polszczyzna      obywatel</a:t>
            </a:r>
            <a:endParaRPr lang="pl-PL" sz="4000" b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86749EEB-A687-7F02-BC4F-F4DDBA249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33733" y="3654780"/>
            <a:ext cx="2511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53F8A656-660F-1B8B-F8EA-5B7CC5CA8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06474" y="3645520"/>
            <a:ext cx="2511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9774C1A2-4F03-5C51-E347-17F401EE8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730" y="675503"/>
            <a:ext cx="3376886" cy="512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8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E0F650FD-6C16-0D67-9F94-FE4DB778A2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75873" y="-1134738"/>
            <a:ext cx="7038787" cy="7276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urzędowy żargon, prosta polszczyzna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CED7050-C03D-D78F-D599-02C9D65C8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275874" y="392807"/>
            <a:ext cx="3376885" cy="727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sz="2800" dirty="0">
                <a:ea typeface="Aptos" panose="020B0004020202020204" pitchFamily="34" charset="0"/>
                <a:cs typeface="Aptos" panose="020B0004020202020204" pitchFamily="34" charset="0"/>
              </a:rPr>
              <a:t>urzędowy żargon</a:t>
            </a:r>
            <a:endParaRPr lang="pl-PL" sz="4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89668B-5D1B-88D1-1A99-8E1CD9167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7734366" y="438587"/>
            <a:ext cx="2935782" cy="6818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prosta polszczyzna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774C1A2-4F03-5C51-E347-17F401EE8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854" y="1237076"/>
            <a:ext cx="3376886" cy="512706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2FA2CF4-78AE-83A4-F077-AAEA02B23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237076"/>
            <a:ext cx="3303492" cy="51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2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657DD6D-B7A2-B86A-0D5B-5AFD4C78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02" y="986931"/>
            <a:ext cx="4374872" cy="1325563"/>
          </a:xfrm>
        </p:spPr>
        <p:txBody>
          <a:bodyPr>
            <a:normAutofit/>
          </a:bodyPr>
          <a:lstStyle/>
          <a:p>
            <a:r>
              <a:rPr lang="pl-PL" sz="4400" b="0" dirty="0"/>
              <a:t>Wpływ społeczny</a:t>
            </a:r>
          </a:p>
        </p:txBody>
      </p:sp>
      <p:pic>
        <p:nvPicPr>
          <p:cNvPr id="9" name="Obraz 8" descr="Zrzut ekranu z fragmentem strony Rad-on prezentująca dane dotyczące prostej polszczyzny.">
            <a:extLst>
              <a:ext uri="{FF2B5EF4-FFF2-40B4-BE49-F238E27FC236}">
                <a16:creationId xmlns:a16="http://schemas.microsoft.com/office/drawing/2014/main" id="{D812CB75-2993-FE94-B7F4-D8686C1E4B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656" y="814283"/>
            <a:ext cx="6910532" cy="51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2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657DD6D-B7A2-B86A-0D5B-5AFD4C78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73" y="2141612"/>
            <a:ext cx="7628792" cy="1742920"/>
          </a:xfrm>
        </p:spPr>
        <p:txBody>
          <a:bodyPr>
            <a:noAutofit/>
          </a:bodyPr>
          <a:lstStyle/>
          <a:p>
            <a:r>
              <a:rPr lang="pl-PL" sz="6000" b="0" dirty="0"/>
              <a:t>Obywatel </a:t>
            </a:r>
            <a:br>
              <a:rPr lang="pl-PL" sz="6000" b="0" dirty="0"/>
            </a:br>
            <a:r>
              <a:rPr lang="pl-PL" sz="6000" b="0" dirty="0"/>
              <a:t>w centrum uwagi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CAD415C-25D8-B291-C0EA-D9BC331F8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617" y="814283"/>
            <a:ext cx="5209410" cy="47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06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0f9efd2-c79e-44e6-a537-ef03247199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EF1336E8F49D4DA8170E6298E52F5F" ma:contentTypeVersion="18" ma:contentTypeDescription="Utwórz nowy dokument." ma:contentTypeScope="" ma:versionID="a066ed35a39dec2afcd57cc1bcfbfd93">
  <xsd:schema xmlns:xsd="http://www.w3.org/2001/XMLSchema" xmlns:xs="http://www.w3.org/2001/XMLSchema" xmlns:p="http://schemas.microsoft.com/office/2006/metadata/properties" xmlns:ns3="2f66f39f-c2ca-4d2d-b2e9-24a4b7fdf35c" xmlns:ns4="30f9efd2-c79e-44e6-a537-ef032471991e" targetNamespace="http://schemas.microsoft.com/office/2006/metadata/properties" ma:root="true" ma:fieldsID="db961ea9eb7dc2b4920a8142f0f03f0b" ns3:_="" ns4:_="">
    <xsd:import namespace="2f66f39f-c2ca-4d2d-b2e9-24a4b7fdf35c"/>
    <xsd:import namespace="30f9efd2-c79e-44e6-a537-ef03247199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6f39f-c2ca-4d2d-b2e9-24a4b7fdf3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9efd2-c79e-44e6-a537-ef03247199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BEFCA-D37B-4B0C-A22F-0364E537F10C}">
  <ds:schemaRefs>
    <ds:schemaRef ds:uri="30f9efd2-c79e-44e6-a537-ef032471991e"/>
    <ds:schemaRef ds:uri="http://schemas.microsoft.com/office/2006/documentManagement/types"/>
    <ds:schemaRef ds:uri="2f66f39f-c2ca-4d2d-b2e9-24a4b7fdf35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306F916-3FCE-4E89-AF06-A2E5B11A10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735671-FF85-41C4-899D-7CBA42287C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66f39f-c2ca-4d2d-b2e9-24a4b7fdf35c"/>
    <ds:schemaRef ds:uri="30f9efd2-c79e-44e6-a537-ef03247199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820</Words>
  <Application>Microsoft Office PowerPoint</Application>
  <PresentationFormat>Panoramiczny</PresentationFormat>
  <Paragraphs>187</Paragraphs>
  <Slides>40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5" baseType="lpstr">
      <vt:lpstr>Aptos</vt:lpstr>
      <vt:lpstr>Arial</vt:lpstr>
      <vt:lpstr>Calibri</vt:lpstr>
      <vt:lpstr>Roboto</vt:lpstr>
      <vt:lpstr>Motyw pakietu Office</vt:lpstr>
      <vt:lpstr>O ważeniu słów, warzeniu procesów i mieszaniu w interfejsach </vt:lpstr>
      <vt:lpstr>Zmiana spojrzenia  na niepełnosprawność</vt:lpstr>
      <vt:lpstr>Zmiana spojrzenia  na komunikację publiczną </vt:lpstr>
      <vt:lpstr>Standard prostej polszczyzny</vt:lpstr>
      <vt:lpstr>władza      urzędowy żargon      petent</vt:lpstr>
      <vt:lpstr>ekspert      prosta polszczyzna      obywatel</vt:lpstr>
      <vt:lpstr>urzędowy żargon, prosta polszczyzna</vt:lpstr>
      <vt:lpstr>Wpływ społeczny</vt:lpstr>
      <vt:lpstr>Obywatel  w centrum uwagi</vt:lpstr>
      <vt:lpstr>Makieta, teksty</vt:lpstr>
      <vt:lpstr>Warzenie procesu</vt:lpstr>
      <vt:lpstr>Myślenie projektowe</vt:lpstr>
      <vt:lpstr>UX i UI</vt:lpstr>
      <vt:lpstr>Treści</vt:lpstr>
      <vt:lpstr>Warzenie procesu 2</vt:lpstr>
      <vt:lpstr>Narzędzia</vt:lpstr>
      <vt:lpstr>Design thinking  zaczyna się  od rozmowy </vt:lpstr>
      <vt:lpstr>Dwie zasady projektowania</vt:lpstr>
      <vt:lpstr>Pisanie to  projektowanie </vt:lpstr>
      <vt:lpstr>Now   finally   you are  ready  to Write</vt:lpstr>
      <vt:lpstr>Zamiast brać się za pisanie, mieszam! </vt:lpstr>
      <vt:lpstr>Mieszam w interfejsach </vt:lpstr>
      <vt:lpstr>Mieszam w interfejsach 2</vt:lpstr>
      <vt:lpstr>Ważę słowa </vt:lpstr>
      <vt:lpstr>Ważę słowa 2</vt:lpstr>
      <vt:lpstr>Ważę procesy</vt:lpstr>
      <vt:lpstr>UX writing. Moc języka w produktach cyfrowych.</vt:lpstr>
      <vt:lpstr>Language is the main factor  that makes interfaces  more human like. </vt:lpstr>
      <vt:lpstr>Jak interfejs komunikuje się z użytkownikiem</vt:lpstr>
      <vt:lpstr>No to jak się pracuje  w tej budżetówce? </vt:lpstr>
      <vt:lpstr>Projektujemy tak, jak wszędzie</vt:lpstr>
      <vt:lpstr>W sektorze publicznym</vt:lpstr>
      <vt:lpstr>Ważę słowa - język </vt:lpstr>
      <vt:lpstr>Wyzwania</vt:lpstr>
      <vt:lpstr>Potrzeby i korzyści  obywatela są priorytetem</vt:lpstr>
      <vt:lpstr>Wspieramy  dobrym słowem </vt:lpstr>
      <vt:lpstr>Projektowanie treści w państwowych usługach cyfrowych </vt:lpstr>
      <vt:lpstr>Jak przekonać zespoły? Rozmawiaj! </vt:lpstr>
      <vt:lpstr>Jak przekonać zespoły? Rozmawiaj! 2 </vt:lpstr>
      <vt:lpstr>Dziękuję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ważeniu słów, warzeniu procesów i mieszaniu w interfejsach </dc:title>
  <dc:creator>Wojakowski Tomasz</dc:creator>
  <cp:lastModifiedBy>Krupa Bartosz</cp:lastModifiedBy>
  <cp:revision>32</cp:revision>
  <dcterms:created xsi:type="dcterms:W3CDTF">2024-04-12T13:20:02Z</dcterms:created>
  <dcterms:modified xsi:type="dcterms:W3CDTF">2024-06-06T06:36:50Z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0x01010068EF1336E8F49D4DA8170E6298E52F5F</vt:lpwstr>
  </property>
</Properties>
</file>