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59" r:id="rId7"/>
    <p:sldId id="260" r:id="rId8"/>
    <p:sldId id="264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25" autoAdjust="0"/>
  </p:normalViewPr>
  <p:slideViewPr>
    <p:cSldViewPr snapToGrid="0">
      <p:cViewPr>
        <p:scale>
          <a:sx n="100" d="100"/>
          <a:sy n="100" d="100"/>
        </p:scale>
        <p:origin x="552" y="9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B2EFB73-C670-C3CD-0B06-7D8C1F9C9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5CF30BB-BE61-6BDC-0DDB-2E9487893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8284C-A8D8-4AB8-BA16-1D85BD34C954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84CE64-F6AE-0775-6732-DD0C25A603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80FA48-D06D-E593-30A3-16FBAF9FCE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44E9E-6CEF-4432-81B0-75D35AA7F3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302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4E708-D32D-41AC-A509-F637CFCFF07A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953EB-E1EC-4684-BAFF-685F9E5F1E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29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E2EB954A-D2E2-727D-14AF-AB4F8DF428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992" b="496"/>
          <a:stretch/>
        </p:blipFill>
        <p:spPr>
          <a:xfrm>
            <a:off x="0" y="-1"/>
            <a:ext cx="12374431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EABD2-F2E6-FCEC-740B-74523DDB8F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0615" y="2890148"/>
            <a:ext cx="5816600" cy="2387600"/>
          </a:xfrm>
        </p:spPr>
        <p:txBody>
          <a:bodyPr anchor="b">
            <a:normAutofit/>
          </a:bodyPr>
          <a:lstStyle>
            <a:lvl1pPr algn="l">
              <a:defRPr sz="5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Tytuł wystąpienia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7B631E-CAE9-5943-1DF3-C0E5E917BD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500" y="5528470"/>
            <a:ext cx="5994400" cy="1655762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Autor</a:t>
            </a:r>
            <a:b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r>
              <a:rPr lang="pl-PL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Organizacja/Instytucja</a:t>
            </a:r>
          </a:p>
        </p:txBody>
      </p:sp>
      <p:pic>
        <p:nvPicPr>
          <p:cNvPr id="5" name="Obraz 4" descr="Obraz zawierający czarne, ciemność&#10;&#10;Opis wygenerowany automatycznie">
            <a:extLst>
              <a:ext uri="{FF2B5EF4-FFF2-40B4-BE49-F238E27FC236}">
                <a16:creationId xmlns:a16="http://schemas.microsoft.com/office/drawing/2014/main" id="{B3D753B5-37AA-B8CB-C867-1E1CD84991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6" y="179907"/>
            <a:ext cx="2137585" cy="11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8B221B-7E45-144C-218A-5DB0DD64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9F983F0-78C4-3348-6F73-EDDE6DEC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DD821C-48BA-2CD5-334A-0F2D7008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3CA1F5-F152-7F6C-DF93-A2D98F29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246FD7A-0F70-3C4B-16C2-3563A9D3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8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393DFEE-9E8B-8675-467B-FC689139A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056E65-FBFE-F002-01B0-D6EC5336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477013-00E2-CAB8-A82E-6276E5FF8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49C76E-621B-A786-9F82-634B9164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874903B-30A7-4785-42BF-185E5FF6C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6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70F9F92F-497E-5F6E-A27E-3050620F7E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1" t="992" r="20086" b="496"/>
          <a:stretch/>
        </p:blipFill>
        <p:spPr>
          <a:xfrm>
            <a:off x="8610600" y="0"/>
            <a:ext cx="3513992" cy="6858001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CAB9983-C92A-E2CA-D291-714EEB71C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28792" cy="1325563"/>
          </a:xfrm>
        </p:spPr>
        <p:txBody>
          <a:bodyPr>
            <a:normAutofit/>
          </a:bodyPr>
          <a:lstStyle>
            <a:lvl1pPr>
              <a:defRPr sz="4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119F1D-FBAC-A7E5-F72A-AF1F363BF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28792" cy="4351338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816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93683-F423-7894-5275-7800C900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217D0A-CCEA-8583-4EFA-AF54DB74D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B976FB-51A5-D915-80F3-D74A884B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A4C07B-2330-CEFF-744E-3429AD08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C37209-F8BC-D246-EE8F-3FA00538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8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7C1AAB-31B2-D727-7991-A645EA86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8A8B61-D6B3-7FB3-BCA3-E3FD75656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858135-73C2-7399-CEBC-F309810BC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593A3BD-8801-1823-584A-F5F3A797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411442-7248-6D78-AE04-8ECA4431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1296D6-C6B9-C5E9-72C1-68779CE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0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C1F759-AD43-E435-1039-3FF11FE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C7101C4-12F0-2BBB-C3D4-2F25500B1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F2B9CE-8B5F-3C3E-B282-452FF7BAE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2C8F718-C770-6FEB-FA43-C53B366D1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EDEC60A-3164-B4FB-E625-E7758237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D247D8F-1D1C-49C4-1049-60993504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56A286F-35CD-EBF2-C579-44FAD169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F31BA4C-6E0D-6FA5-FB66-E86A8D1C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15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0B6713-F4BD-7E2E-5E16-A47B66F7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677236C-45F0-847E-25A6-790D5B6F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0AA2C3-19F1-5B0B-4D82-D274E3F9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C91790-F0D2-FE67-BEA3-F51EEA32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0CC4B62-3EEA-19B5-4DC0-FCED84A2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A45064-6F6D-0AF5-BD56-D06D8C6A1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C99912-AEA3-BCE7-7B0A-8B6FD46F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6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9FA35F-1AB8-43FB-CE32-597BE2EE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921BA5-3E4A-BA0C-E4F8-B9358684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0BED556-BD4B-7704-8A24-694C4DE8F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52161F-1695-AC41-2342-F67000BC5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A1927A-1BA0-68F1-3270-09F03FC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4852E97-A55A-76D4-D6B3-3CC47995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20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17903-28E6-25BE-1541-1584BED8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71EF8A4-90D2-A804-08E2-3183C03DD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EB31ACA-2083-80C0-79D4-A7FCD8258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F5A642A-B528-FFB7-BC1E-A4280F2C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FD2B78-283D-196F-8CE4-E658BAFB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6A3FC7-C93E-B451-8606-44047D07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07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żółty, clipart, kreskówka&#10;&#10;Opis wygenerowany automatycznie">
            <a:extLst>
              <a:ext uri="{FF2B5EF4-FFF2-40B4-BE49-F238E27FC236}">
                <a16:creationId xmlns:a16="http://schemas.microsoft.com/office/drawing/2014/main" id="{B859A23A-203A-4481-1FFF-0816D05EC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1" t="992" r="20086" b="496"/>
          <a:stretch/>
        </p:blipFill>
        <p:spPr>
          <a:xfrm>
            <a:off x="8610600" y="0"/>
            <a:ext cx="3513992" cy="6858001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EC5EEBE-BEE4-C04A-ED53-E26DFA35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294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E45235-8811-3D1E-4072-C82DEF33F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5294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27DCD-80A2-E84E-7710-1E71E09A4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589DB-240A-4D2C-97D5-905021FBF3AE}" type="datetimeFigureOut">
              <a:rPr lang="pl-PL" smtClean="0"/>
              <a:t>2024-05-21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7AEA56-CD71-7E5C-D60D-F330A30AF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54C5D3-A0FC-3EB0-B6AC-A62A8243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E3C9AD-93C3-409B-956F-9B2A7B2BC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44AF25D6-83E1-A605-C07F-8E185C855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" y="2450422"/>
            <a:ext cx="5735218" cy="1957155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Dostępność w biznesie</a:t>
            </a:r>
            <a:br>
              <a:rPr lang="pl-PL" dirty="0"/>
            </a:br>
            <a:br>
              <a:rPr lang="pl-PL" dirty="0"/>
            </a:br>
            <a:r>
              <a:rPr lang="pl-PL" sz="2200" dirty="0"/>
              <a:t>Raport – dostępność cyfrowa w polskim biznesie. Pierwsze opracowanie na temat stanu dostępności sektora biznesowego w Polsce w 2023 r. </a:t>
            </a:r>
            <a:endParaRPr lang="pl-PL" dirty="0"/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B42239C4-3DA3-FADD-72A9-EA3BB434D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5" y="5351489"/>
            <a:ext cx="6231603" cy="1306486"/>
          </a:xfrm>
        </p:spPr>
        <p:txBody>
          <a:bodyPr/>
          <a:lstStyle/>
          <a:p>
            <a:r>
              <a:rPr lang="pl-PL" b="1" dirty="0"/>
              <a:t>Artur Marcinkowski</a:t>
            </a:r>
          </a:p>
          <a:p>
            <a:r>
              <a:rPr lang="pl-PL" dirty="0"/>
              <a:t>Fundacja Widzialni, Business Accessibility Forum</a:t>
            </a:r>
          </a:p>
        </p:txBody>
      </p:sp>
    </p:spTree>
    <p:extLst>
      <p:ext uri="{BB962C8B-B14F-4D97-AF65-F5344CB8AC3E}">
        <p14:creationId xmlns:p14="http://schemas.microsoft.com/office/powerpoint/2010/main" val="213748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4">
            <a:extLst>
              <a:ext uri="{FF2B5EF4-FFF2-40B4-BE49-F238E27FC236}">
                <a16:creationId xmlns:a16="http://schemas.microsoft.com/office/drawing/2014/main" id="{9E6B87BD-A339-41BB-1460-64E29671A6E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352" y="336644"/>
            <a:ext cx="8034575" cy="15562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Metody badawcze UX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823A9A7-8AA6-6A54-EF71-F0ECB67D34FD}"/>
              </a:ext>
            </a:extLst>
          </p:cNvPr>
          <p:cNvGrpSpPr/>
          <p:nvPr/>
        </p:nvGrpSpPr>
        <p:grpSpPr>
          <a:xfrm>
            <a:off x="78950" y="1852247"/>
            <a:ext cx="2803628" cy="3427677"/>
            <a:chOff x="407368" y="2208330"/>
            <a:chExt cx="2849999" cy="3600402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7FF04F96-D4F2-D05A-9855-2256D1421DF7}"/>
                </a:ext>
              </a:extLst>
            </p:cNvPr>
            <p:cNvSpPr/>
            <p:nvPr/>
          </p:nvSpPr>
          <p:spPr>
            <a:xfrm>
              <a:off x="407368" y="2208330"/>
              <a:ext cx="2849999" cy="3600402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 dirty="0">
                <a:solidFill>
                  <a:srgbClr val="F6F5F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3A5D8C17-AF2B-5D41-6108-16D8799CCBB0}"/>
                </a:ext>
              </a:extLst>
            </p:cNvPr>
            <p:cNvSpPr txBox="1"/>
            <p:nvPr/>
          </p:nvSpPr>
          <p:spPr>
            <a:xfrm>
              <a:off x="707217" y="2478428"/>
              <a:ext cx="1764571" cy="7200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rmAutofit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pl-PL" sz="4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ole tekstowe 6">
              <a:extLst>
                <a:ext uri="{FF2B5EF4-FFF2-40B4-BE49-F238E27FC236}">
                  <a16:creationId xmlns:a16="http://schemas.microsoft.com/office/drawing/2014/main" id="{2336CE21-C63F-5D2D-F6FD-3B74C211BD8D}"/>
                </a:ext>
              </a:extLst>
            </p:cNvPr>
            <p:cNvSpPr txBox="1"/>
            <p:nvPr/>
          </p:nvSpPr>
          <p:spPr>
            <a:xfrm>
              <a:off x="702777" y="3365245"/>
              <a:ext cx="2345075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Badania z użytkownikami</a:t>
              </a:r>
              <a:endPara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8BA1B163-BF43-C45C-BA95-B217374CC493}"/>
                </a:ext>
              </a:extLst>
            </p:cNvPr>
            <p:cNvSpPr txBox="1"/>
            <p:nvPr/>
          </p:nvSpPr>
          <p:spPr>
            <a:xfrm>
              <a:off x="687349" y="4513225"/>
              <a:ext cx="2360503" cy="8617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Wywiady pogłębione + testy użyteczności z respondentami z grupy </a:t>
              </a:r>
              <a:r>
                <a:rPr lang="pl-PL" sz="1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inkluzywnej</a:t>
              </a: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FEF80A8A-1E5E-070C-5373-E6EFDD397AC0}"/>
              </a:ext>
            </a:extLst>
          </p:cNvPr>
          <p:cNvGrpSpPr/>
          <p:nvPr/>
        </p:nvGrpSpPr>
        <p:grpSpPr>
          <a:xfrm>
            <a:off x="3134311" y="1852247"/>
            <a:ext cx="2803628" cy="3427677"/>
            <a:chOff x="4147034" y="2208330"/>
            <a:chExt cx="2849999" cy="3600402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EB1263A4-1E8C-D894-4F7B-9BF06FE59D9E}"/>
                </a:ext>
              </a:extLst>
            </p:cNvPr>
            <p:cNvSpPr/>
            <p:nvPr/>
          </p:nvSpPr>
          <p:spPr>
            <a:xfrm>
              <a:off x="4147034" y="2208330"/>
              <a:ext cx="2849999" cy="3600402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 dirty="0">
                <a:solidFill>
                  <a:srgbClr val="F6F5F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B008D945-51A5-36B5-9981-B04B02A4135F}"/>
                </a:ext>
              </a:extLst>
            </p:cNvPr>
            <p:cNvSpPr txBox="1"/>
            <p:nvPr/>
          </p:nvSpPr>
          <p:spPr>
            <a:xfrm>
              <a:off x="4446883" y="2478428"/>
              <a:ext cx="1764571" cy="7200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rmAutofit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pl-PL" sz="4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4906252C-30A8-8F40-7484-E4717BFCA5F4}"/>
                </a:ext>
              </a:extLst>
            </p:cNvPr>
            <p:cNvSpPr txBox="1"/>
            <p:nvPr/>
          </p:nvSpPr>
          <p:spPr>
            <a:xfrm>
              <a:off x="4442443" y="3365245"/>
              <a:ext cx="2345075" cy="77588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Lista kontrolna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Travisa</a:t>
              </a:r>
              <a:endPara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ole tekstowe 12">
              <a:extLst>
                <a:ext uri="{FF2B5EF4-FFF2-40B4-BE49-F238E27FC236}">
                  <a16:creationId xmlns:a16="http://schemas.microsoft.com/office/drawing/2014/main" id="{6531A848-3369-31D5-B1E9-0C3A20771A51}"/>
                </a:ext>
              </a:extLst>
            </p:cNvPr>
            <p:cNvSpPr txBox="1"/>
            <p:nvPr/>
          </p:nvSpPr>
          <p:spPr>
            <a:xfrm>
              <a:off x="4427015" y="4513225"/>
              <a:ext cx="2360503" cy="6463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Weryfikacja 50 stron www i aplikacji mobilnych w obszarach.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BF986B3-8C23-9301-F330-E8B4F335EEC0}"/>
              </a:ext>
            </a:extLst>
          </p:cNvPr>
          <p:cNvGrpSpPr/>
          <p:nvPr/>
        </p:nvGrpSpPr>
        <p:grpSpPr>
          <a:xfrm>
            <a:off x="5819263" y="1852246"/>
            <a:ext cx="2803628" cy="3427677"/>
            <a:chOff x="4147035" y="2208330"/>
            <a:chExt cx="2849999" cy="3600403"/>
          </a:xfrm>
          <a:solidFill>
            <a:schemeClr val="bg1"/>
          </a:solidFill>
        </p:grpSpPr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4E2059B1-918A-AD30-81D0-0C13A0D65224}"/>
                </a:ext>
              </a:extLst>
            </p:cNvPr>
            <p:cNvSpPr/>
            <p:nvPr/>
          </p:nvSpPr>
          <p:spPr>
            <a:xfrm>
              <a:off x="4147035" y="2208330"/>
              <a:ext cx="2849999" cy="3600403"/>
            </a:xfrm>
            <a:prstGeom prst="rect">
              <a:avLst/>
            </a:pr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 dirty="0">
                <a:solidFill>
                  <a:srgbClr val="F6F5F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B59233B4-20E2-DCB0-7D83-5E9D28ABFF55}"/>
                </a:ext>
              </a:extLst>
            </p:cNvPr>
            <p:cNvSpPr txBox="1"/>
            <p:nvPr/>
          </p:nvSpPr>
          <p:spPr>
            <a:xfrm>
              <a:off x="4446883" y="2478429"/>
              <a:ext cx="1764571" cy="720080"/>
            </a:xfrm>
            <a:prstGeom prst="rect">
              <a:avLst/>
            </a:prstGeom>
            <a:grpFill/>
            <a:ln cap="flat">
              <a:noFill/>
            </a:ln>
          </p:spPr>
          <p:txBody>
            <a:bodyPr vert="horz" wrap="square" lIns="0" tIns="0" rIns="0" bIns="0" anchor="t" anchorCtr="0" compatLnSpc="1">
              <a:normAutofit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l-PL" sz="4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E06DBBEB-7785-D5B3-6DD2-004CCC0CA3FE}"/>
                </a:ext>
              </a:extLst>
            </p:cNvPr>
            <p:cNvSpPr txBox="1"/>
            <p:nvPr/>
          </p:nvSpPr>
          <p:spPr>
            <a:xfrm>
              <a:off x="4442444" y="3365247"/>
              <a:ext cx="2345075" cy="738664"/>
            </a:xfrm>
            <a:prstGeom prst="rect">
              <a:avLst/>
            </a:prstGeom>
            <a:grp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Analiza ekspercka</a:t>
              </a:r>
              <a:endPara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D17D7B2-F668-16F9-A745-79FDD3ADA377}"/>
                </a:ext>
              </a:extLst>
            </p:cNvPr>
            <p:cNvSpPr txBox="1"/>
            <p:nvPr/>
          </p:nvSpPr>
          <p:spPr>
            <a:xfrm>
              <a:off x="4427015" y="4513225"/>
              <a:ext cx="2360503" cy="861774"/>
            </a:xfrm>
            <a:prstGeom prst="rect">
              <a:avLst/>
            </a:prstGeom>
            <a:grp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Przegląd stron www i aplikacji mobilnych 5 sektorów z uwzględnieniem wniosków z badań.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21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4">
            <a:extLst>
              <a:ext uri="{FF2B5EF4-FFF2-40B4-BE49-F238E27FC236}">
                <a16:creationId xmlns:a16="http://schemas.microsoft.com/office/drawing/2014/main" id="{1D782AF7-F3F5-CF50-E612-2E6D074BE1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3352" y="336644"/>
            <a:ext cx="8034575" cy="15562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Metody badawcze 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A11y</a:t>
            </a:r>
            <a:endParaRPr kumimoji="0" lang="pl-PL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B834E87C-3251-1049-2586-8D5D8007198A}"/>
              </a:ext>
            </a:extLst>
          </p:cNvPr>
          <p:cNvGrpSpPr/>
          <p:nvPr/>
        </p:nvGrpSpPr>
        <p:grpSpPr>
          <a:xfrm>
            <a:off x="407368" y="2208330"/>
            <a:ext cx="2849999" cy="3600402"/>
            <a:chOff x="407368" y="2208330"/>
            <a:chExt cx="2849999" cy="3600402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D537D1BC-5F0E-7319-3E91-302475019C5B}"/>
                </a:ext>
              </a:extLst>
            </p:cNvPr>
            <p:cNvSpPr/>
            <p:nvPr/>
          </p:nvSpPr>
          <p:spPr>
            <a:xfrm>
              <a:off x="407368" y="2208330"/>
              <a:ext cx="2849999" cy="3600402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 dirty="0">
                <a:solidFill>
                  <a:srgbClr val="F6F5F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6FD28CE4-257D-0C8E-5B91-DD4A9E8D6D9F}"/>
                </a:ext>
              </a:extLst>
            </p:cNvPr>
            <p:cNvSpPr txBox="1"/>
            <p:nvPr/>
          </p:nvSpPr>
          <p:spPr>
            <a:xfrm>
              <a:off x="707217" y="2478428"/>
              <a:ext cx="1764571" cy="7200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rmAutofit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8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pl-PL" sz="4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FEB4EE28-631C-13F2-9BE2-58EFB9B3E21D}"/>
                </a:ext>
              </a:extLst>
            </p:cNvPr>
            <p:cNvSpPr txBox="1"/>
            <p:nvPr/>
          </p:nvSpPr>
          <p:spPr>
            <a:xfrm>
              <a:off x="702777" y="3365245"/>
              <a:ext cx="2345075" cy="73866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Badania z użytkownikami</a:t>
              </a:r>
              <a:endPara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ole tekstowe 10">
              <a:extLst>
                <a:ext uri="{FF2B5EF4-FFF2-40B4-BE49-F238E27FC236}">
                  <a16:creationId xmlns:a16="http://schemas.microsoft.com/office/drawing/2014/main" id="{3A9BE563-B6D1-8C3C-AC3F-626C85386450}"/>
                </a:ext>
              </a:extLst>
            </p:cNvPr>
            <p:cNvSpPr txBox="1"/>
            <p:nvPr/>
          </p:nvSpPr>
          <p:spPr>
            <a:xfrm>
              <a:off x="687349" y="4513225"/>
              <a:ext cx="2360503" cy="8617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Wywiady pogłębione + testy użyteczności z respondentami z grupy </a:t>
              </a:r>
              <a:r>
                <a:rPr lang="pl-PL" sz="1400" b="0" i="0" u="none" strike="noStrike" kern="1200" cap="none" spc="0" baseline="0" dirty="0" err="1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inkluzywnej</a:t>
              </a: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42355BB3-4E4F-547A-9211-4CD5701A5C15}"/>
              </a:ext>
            </a:extLst>
          </p:cNvPr>
          <p:cNvGrpSpPr/>
          <p:nvPr/>
        </p:nvGrpSpPr>
        <p:grpSpPr>
          <a:xfrm>
            <a:off x="4147034" y="2208330"/>
            <a:ext cx="2849999" cy="3600402"/>
            <a:chOff x="4147034" y="2208330"/>
            <a:chExt cx="2849999" cy="3600402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DC33BCB4-2E09-710B-668C-1851E18F9DB5}"/>
                </a:ext>
              </a:extLst>
            </p:cNvPr>
            <p:cNvSpPr/>
            <p:nvPr/>
          </p:nvSpPr>
          <p:spPr>
            <a:xfrm>
              <a:off x="4147034" y="2208330"/>
              <a:ext cx="2849999" cy="3600402"/>
            </a:xfrm>
            <a:prstGeom prst="rect">
              <a:avLst/>
            </a:prstGeom>
            <a:solidFill>
              <a:schemeClr val="bg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l-PL" sz="1800" b="0" i="0" u="none" strike="noStrike" kern="1200" cap="none" spc="0" baseline="0" dirty="0">
                <a:solidFill>
                  <a:srgbClr val="F6F5F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:a16="http://schemas.microsoft.com/office/drawing/2014/main" id="{2F730205-57B5-6FA0-FE87-511B5055FEA0}"/>
                </a:ext>
              </a:extLst>
            </p:cNvPr>
            <p:cNvSpPr txBox="1"/>
            <p:nvPr/>
          </p:nvSpPr>
          <p:spPr>
            <a:xfrm>
              <a:off x="4446883" y="2478428"/>
              <a:ext cx="1764571" cy="7200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normAutofit lnSpcReduction="10000"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pl-PL" sz="48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E30367C9-3C93-F37D-F32D-C014AB7FD3F0}"/>
                </a:ext>
              </a:extLst>
            </p:cNvPr>
            <p:cNvSpPr txBox="1"/>
            <p:nvPr/>
          </p:nvSpPr>
          <p:spPr>
            <a:xfrm>
              <a:off x="4442443" y="3365245"/>
              <a:ext cx="2345075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2400" b="1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WCAG 2.1</a:t>
              </a:r>
              <a:endParaRPr lang="pl-PL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ECEB0F97-64EB-2957-1C97-0168157BA560}"/>
                </a:ext>
              </a:extLst>
            </p:cNvPr>
            <p:cNvSpPr txBox="1"/>
            <p:nvPr/>
          </p:nvSpPr>
          <p:spPr>
            <a:xfrm>
              <a:off x="4427015" y="4513225"/>
              <a:ext cx="2360503" cy="43088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1200" cap="none" spc="0" baseline="0" dirty="0">
                  <a:solidFill>
                    <a:srgbClr val="000000"/>
                  </a:solidFill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Weryfikacja 50 stron www i aplikacji mobilnych.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48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>
            <a:extLst>
              <a:ext uri="{FF2B5EF4-FFF2-40B4-BE49-F238E27FC236}">
                <a16:creationId xmlns:a16="http://schemas.microsoft.com/office/drawing/2014/main" id="{6DDDC6B2-629A-A6DE-3D5D-B147713324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4806" y="859040"/>
            <a:ext cx="9000773" cy="8141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Ogólne wyniki: ranking 5 sektorów</a:t>
            </a:r>
          </a:p>
        </p:txBody>
      </p:sp>
      <p:sp>
        <p:nvSpPr>
          <p:cNvPr id="10" name="pole tekstowe 4">
            <a:extLst>
              <a:ext uri="{FF2B5EF4-FFF2-40B4-BE49-F238E27FC236}">
                <a16:creationId xmlns:a16="http://schemas.microsoft.com/office/drawing/2014/main" id="{5E84A189-9C4E-E840-F6D6-DB34962C4A46}"/>
              </a:ext>
            </a:extLst>
          </p:cNvPr>
          <p:cNvSpPr txBox="1"/>
          <p:nvPr/>
        </p:nvSpPr>
        <p:spPr>
          <a:xfrm>
            <a:off x="1218604" y="2632863"/>
            <a:ext cx="239212" cy="833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Prostokąt 9">
            <a:extLst>
              <a:ext uri="{FF2B5EF4-FFF2-40B4-BE49-F238E27FC236}">
                <a16:creationId xmlns:a16="http://schemas.microsoft.com/office/drawing/2014/main" id="{78855056-F196-5A3C-3BBE-7EEB77F0E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9409" y="3433381"/>
            <a:ext cx="1584946" cy="1738388"/>
          </a:xfrm>
          <a:prstGeom prst="rect">
            <a:avLst/>
          </a:prstGeom>
          <a:solidFill>
            <a:srgbClr val="FF77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F6F5F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4">
            <a:extLst>
              <a:ext uri="{FF2B5EF4-FFF2-40B4-BE49-F238E27FC236}">
                <a16:creationId xmlns:a16="http://schemas.microsoft.com/office/drawing/2014/main" id="{0516316C-3E88-1BB3-993F-017C0381A090}"/>
              </a:ext>
            </a:extLst>
          </p:cNvPr>
          <p:cNvSpPr txBox="1"/>
          <p:nvPr/>
        </p:nvSpPr>
        <p:spPr>
          <a:xfrm>
            <a:off x="571545" y="4683233"/>
            <a:ext cx="1471524" cy="232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Bankowość </a:t>
            </a:r>
          </a:p>
        </p:txBody>
      </p:sp>
      <p:sp>
        <p:nvSpPr>
          <p:cNvPr id="7" name="pole tekstowe 4">
            <a:extLst>
              <a:ext uri="{FF2B5EF4-FFF2-40B4-BE49-F238E27FC236}">
                <a16:creationId xmlns:a16="http://schemas.microsoft.com/office/drawing/2014/main" id="{6CC404CA-6F27-B125-696C-1083EDE25562}"/>
              </a:ext>
            </a:extLst>
          </p:cNvPr>
          <p:cNvSpPr txBox="1"/>
          <p:nvPr/>
        </p:nvSpPr>
        <p:spPr>
          <a:xfrm>
            <a:off x="2742550" y="2954799"/>
            <a:ext cx="239212" cy="8338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Prostokąt 9">
            <a:extLst>
              <a:ext uri="{FF2B5EF4-FFF2-40B4-BE49-F238E27FC236}">
                <a16:creationId xmlns:a16="http://schemas.microsoft.com/office/drawing/2014/main" id="{0369415F-92CD-1C9C-FEAD-5450BBFE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099653" y="3774126"/>
            <a:ext cx="1584946" cy="1397643"/>
          </a:xfrm>
          <a:prstGeom prst="rect">
            <a:avLst/>
          </a:prstGeom>
          <a:solidFill>
            <a:srgbClr val="FF77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F6F5F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ole tekstowe 4">
            <a:extLst>
              <a:ext uri="{FF2B5EF4-FFF2-40B4-BE49-F238E27FC236}">
                <a16:creationId xmlns:a16="http://schemas.microsoft.com/office/drawing/2014/main" id="{08CD3494-316C-4270-4D05-231B6DC3AB62}"/>
              </a:ext>
            </a:extLst>
          </p:cNvPr>
          <p:cNvSpPr txBox="1"/>
          <p:nvPr/>
        </p:nvSpPr>
        <p:spPr>
          <a:xfrm>
            <a:off x="2179521" y="4682351"/>
            <a:ext cx="1471524" cy="232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E-commerce </a:t>
            </a:r>
          </a:p>
        </p:txBody>
      </p:sp>
      <p:sp>
        <p:nvSpPr>
          <p:cNvPr id="19" name="pole tekstowe 4">
            <a:extLst>
              <a:ext uri="{FF2B5EF4-FFF2-40B4-BE49-F238E27FC236}">
                <a16:creationId xmlns:a16="http://schemas.microsoft.com/office/drawing/2014/main" id="{A18D89E4-BFD7-1CC5-20F3-0ABB2C01D718}"/>
              </a:ext>
            </a:extLst>
          </p:cNvPr>
          <p:cNvSpPr txBox="1"/>
          <p:nvPr/>
        </p:nvSpPr>
        <p:spPr>
          <a:xfrm>
            <a:off x="4266497" y="3357195"/>
            <a:ext cx="239212" cy="833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6DA5DD12-5ABA-438B-5D91-DB1DA9ADF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684597" y="4127115"/>
            <a:ext cx="1584947" cy="1044654"/>
          </a:xfrm>
          <a:prstGeom prst="rect">
            <a:avLst/>
          </a:prstGeom>
          <a:solidFill>
            <a:srgbClr val="FF774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F6F5F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4">
            <a:extLst>
              <a:ext uri="{FF2B5EF4-FFF2-40B4-BE49-F238E27FC236}">
                <a16:creationId xmlns:a16="http://schemas.microsoft.com/office/drawing/2014/main" id="{672B23F1-63F4-1F07-544A-60D3F7C2D569}"/>
              </a:ext>
            </a:extLst>
          </p:cNvPr>
          <p:cNvSpPr txBox="1"/>
          <p:nvPr/>
        </p:nvSpPr>
        <p:spPr>
          <a:xfrm>
            <a:off x="3698148" y="4683234"/>
            <a:ext cx="1502945" cy="4640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Transport lotniczy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ole tekstowe 4">
            <a:extLst>
              <a:ext uri="{FF2B5EF4-FFF2-40B4-BE49-F238E27FC236}">
                <a16:creationId xmlns:a16="http://schemas.microsoft.com/office/drawing/2014/main" id="{228CC4B7-9BCA-8BD5-ACA3-08D3AEADEEFA}"/>
              </a:ext>
            </a:extLst>
          </p:cNvPr>
          <p:cNvSpPr txBox="1"/>
          <p:nvPr/>
        </p:nvSpPr>
        <p:spPr>
          <a:xfrm>
            <a:off x="5862890" y="3620350"/>
            <a:ext cx="239212" cy="833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Prostokąt 9">
            <a:extLst>
              <a:ext uri="{FF2B5EF4-FFF2-40B4-BE49-F238E27FC236}">
                <a16:creationId xmlns:a16="http://schemas.microsoft.com/office/drawing/2014/main" id="{FE527917-DE64-645F-77B5-D0E2D2E98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264843" y="4391108"/>
            <a:ext cx="1584946" cy="780660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F6F5F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22" name="pole tekstowe 4">
            <a:extLst>
              <a:ext uri="{FF2B5EF4-FFF2-40B4-BE49-F238E27FC236}">
                <a16:creationId xmlns:a16="http://schemas.microsoft.com/office/drawing/2014/main" id="{89FA5ECC-2BCD-9B9F-002B-C84429347156}"/>
              </a:ext>
            </a:extLst>
          </p:cNvPr>
          <p:cNvSpPr txBox="1"/>
          <p:nvPr/>
        </p:nvSpPr>
        <p:spPr>
          <a:xfrm>
            <a:off x="5361356" y="4683234"/>
            <a:ext cx="1449569" cy="232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Łączność</a:t>
            </a:r>
          </a:p>
        </p:txBody>
      </p:sp>
      <p:sp>
        <p:nvSpPr>
          <p:cNvPr id="21" name="pole tekstowe 4">
            <a:extLst>
              <a:ext uri="{FF2B5EF4-FFF2-40B4-BE49-F238E27FC236}">
                <a16:creationId xmlns:a16="http://schemas.microsoft.com/office/drawing/2014/main" id="{46C1BD78-0EC3-D48F-58A2-0D11BD987E08}"/>
              </a:ext>
            </a:extLst>
          </p:cNvPr>
          <p:cNvSpPr txBox="1"/>
          <p:nvPr/>
        </p:nvSpPr>
        <p:spPr>
          <a:xfrm>
            <a:off x="7477038" y="3774126"/>
            <a:ext cx="239212" cy="8338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40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Prostokąt 9">
            <a:extLst>
              <a:ext uri="{FF2B5EF4-FFF2-40B4-BE49-F238E27FC236}">
                <a16:creationId xmlns:a16="http://schemas.microsoft.com/office/drawing/2014/main" id="{380DA9AB-5D1C-49F7-D6F8-3E48BFAF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849789" y="4582087"/>
            <a:ext cx="1733772" cy="589682"/>
          </a:xfrm>
          <a:prstGeom prst="rect">
            <a:avLst/>
          </a:pr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F6F5F0"/>
              </a:solidFill>
              <a:uFillTx/>
              <a:latin typeface="Arial" panose="020B0604020202020204" pitchFamily="34" charset="0"/>
            </a:endParaRPr>
          </a:p>
        </p:txBody>
      </p:sp>
      <p:sp>
        <p:nvSpPr>
          <p:cNvPr id="23" name="pole tekstowe 4">
            <a:extLst>
              <a:ext uri="{FF2B5EF4-FFF2-40B4-BE49-F238E27FC236}">
                <a16:creationId xmlns:a16="http://schemas.microsoft.com/office/drawing/2014/main" id="{69BDE8C5-7180-3E66-ACA2-367933046076}"/>
              </a:ext>
            </a:extLst>
          </p:cNvPr>
          <p:cNvSpPr txBox="1"/>
          <p:nvPr/>
        </p:nvSpPr>
        <p:spPr>
          <a:xfrm>
            <a:off x="6991466" y="4683234"/>
            <a:ext cx="1449569" cy="232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</a:p>
        </p:txBody>
      </p:sp>
    </p:spTree>
    <p:extLst>
      <p:ext uri="{BB962C8B-B14F-4D97-AF65-F5344CB8AC3E}">
        <p14:creationId xmlns:p14="http://schemas.microsoft.com/office/powerpoint/2010/main" val="161257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>
            <a:extLst>
              <a:ext uri="{FF2B5EF4-FFF2-40B4-BE49-F238E27FC236}">
                <a16:creationId xmlns:a16="http://schemas.microsoft.com/office/drawing/2014/main" id="{9762291D-4C6B-FFB5-7F4D-95541488BF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012" y="-45976"/>
            <a:ext cx="8657975" cy="9898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Gotowość na nowe przepisy</a:t>
            </a:r>
          </a:p>
        </p:txBody>
      </p:sp>
      <p:graphicFrame>
        <p:nvGraphicFramePr>
          <p:cNvPr id="6" name="Tabela 13">
            <a:extLst>
              <a:ext uri="{FF2B5EF4-FFF2-40B4-BE49-F238E27FC236}">
                <a16:creationId xmlns:a16="http://schemas.microsoft.com/office/drawing/2014/main" id="{D37EE01D-2F02-5626-D31B-9C60317A5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007379"/>
              </p:ext>
            </p:extLst>
          </p:nvPr>
        </p:nvGraphicFramePr>
        <p:xfrm>
          <a:off x="763050" y="1279587"/>
          <a:ext cx="7239345" cy="5196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3115">
                  <a:extLst>
                    <a:ext uri="{9D8B030D-6E8A-4147-A177-3AD203B41FA5}">
                      <a16:colId xmlns:a16="http://schemas.microsoft.com/office/drawing/2014/main" val="1266920770"/>
                    </a:ext>
                  </a:extLst>
                </a:gridCol>
                <a:gridCol w="2413115">
                  <a:extLst>
                    <a:ext uri="{9D8B030D-6E8A-4147-A177-3AD203B41FA5}">
                      <a16:colId xmlns:a16="http://schemas.microsoft.com/office/drawing/2014/main" val="34635977"/>
                    </a:ext>
                  </a:extLst>
                </a:gridCol>
                <a:gridCol w="2413115">
                  <a:extLst>
                    <a:ext uri="{9D8B030D-6E8A-4147-A177-3AD203B41FA5}">
                      <a16:colId xmlns:a16="http://schemas.microsoft.com/office/drawing/2014/main" val="946291903"/>
                    </a:ext>
                  </a:extLst>
                </a:gridCol>
              </a:tblGrid>
              <a:tr h="758304">
                <a:tc>
                  <a:txBody>
                    <a:bodyPr/>
                    <a:lstStyle/>
                    <a:p>
                      <a:r>
                        <a:rPr lang="pl-PL" b="0" dirty="0">
                          <a:solidFill>
                            <a:srgbClr val="0505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Sektory</a:t>
                      </a:r>
                    </a:p>
                  </a:txBody>
                  <a:tcPr marL="137160" marR="137160" marT="137160" marB="137160" anchor="ctr">
                    <a:solidFill>
                      <a:srgbClr val="FF7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505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Aplikacje mobilne </a:t>
                      </a:r>
                      <a:br>
                        <a:rPr lang="pl-PL" b="0" dirty="0">
                          <a:solidFill>
                            <a:srgbClr val="0505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b="0" dirty="0">
                          <a:solidFill>
                            <a:srgbClr val="0505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(Android, iOS)</a:t>
                      </a:r>
                    </a:p>
                  </a:txBody>
                  <a:tcPr marL="137160" marR="137160" marT="137160" marB="137160" anchor="ctr">
                    <a:solidFill>
                      <a:srgbClr val="FF77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rgbClr val="05050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Strony www</a:t>
                      </a:r>
                    </a:p>
                  </a:txBody>
                  <a:tcPr marL="137160" marR="137160" marT="137160" marB="137160" anchor="ctr">
                    <a:solidFill>
                      <a:srgbClr val="FF7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30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Bankowy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90991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E-commerce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21917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Łączność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61185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lotniczy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7197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835460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Średnio</a:t>
                      </a:r>
                    </a:p>
                  </a:txBody>
                  <a:tcPr marL="137160" marR="137160" marT="137160" marB="13716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7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>
                        <a:latin typeface="Plus Jakarta Sans ExtraBold" pitchFamily="2" charset="-18"/>
                        <a:cs typeface="Plus Jakarta Sans ExtraBold" pitchFamily="2" charset="-18"/>
                      </a:endParaRP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358225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1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>
            <a:extLst>
              <a:ext uri="{FF2B5EF4-FFF2-40B4-BE49-F238E27FC236}">
                <a16:creationId xmlns:a16="http://schemas.microsoft.com/office/drawing/2014/main" id="{AE5FB005-1D47-ACF2-07EB-125B4D1C93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36908" y="128103"/>
            <a:ext cx="6884722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Brak podstawowej wiedzy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307987-A247-1BA2-2862-9569114C3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08" y="1656823"/>
            <a:ext cx="4737750" cy="47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5AF092C-410E-6EB1-CDFD-DF03B59F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762879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Trialog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1A4C54A-A4C8-4D2B-3975-CE62E03601B5}"/>
              </a:ext>
            </a:extLst>
          </p:cNvPr>
          <p:cNvSpPr txBox="1"/>
          <p:nvPr/>
        </p:nvSpPr>
        <p:spPr>
          <a:xfrm>
            <a:off x="757083" y="1582200"/>
            <a:ext cx="705956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Rada Dostępności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Trialog</a:t>
            </a:r>
            <a:endParaRPr lang="pl-P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Grupa robocza ds. wsparcia przedsiębiorców we wdrażaniu EAA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4">
            <a:extLst>
              <a:ext uri="{FF2B5EF4-FFF2-40B4-BE49-F238E27FC236}">
                <a16:creationId xmlns:a16="http://schemas.microsoft.com/office/drawing/2014/main" id="{A7DB6B4F-39C2-664E-D6C0-7770738D820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6197" y="629548"/>
            <a:ext cx="7042324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Wielka ewolucja cyberprzestrzeni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50DC46-AB5A-ED1F-907C-53997E546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 r="14535"/>
          <a:stretch/>
        </p:blipFill>
        <p:spPr bwMode="auto">
          <a:xfrm>
            <a:off x="440082" y="1813930"/>
            <a:ext cx="438912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4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FC8E85-E2A9-A076-680A-23037B8415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7755" y="2408110"/>
            <a:ext cx="707922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jest prawem człowieka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2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F1AAD0B-66A4-A2A8-DF61-550C295FE1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9871" y="2034485"/>
            <a:ext cx="6096000" cy="24006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WCAG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 Content Accessibility Guidelines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1994r.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5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2507E3E-29AE-452F-3082-0D1474D049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88026" y="2251208"/>
            <a:ext cx="6096000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EAA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Europejski Akt o Dostępności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3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6" y="560163"/>
            <a:ext cx="6565490" cy="647598"/>
          </a:xfrm>
        </p:spPr>
        <p:txBody>
          <a:bodyPr>
            <a:normAutofit fontScale="90000"/>
          </a:bodyPr>
          <a:lstStyle/>
          <a:p>
            <a:r>
              <a:rPr lang="pl-PL" sz="4800" b="1" dirty="0">
                <a:latin typeface="Arial" panose="020B0604020202020204" pitchFamily="34" charset="0"/>
                <a:cs typeface="Arial" panose="020B0604020202020204" pitchFamily="34" charset="0"/>
              </a:rPr>
              <a:t>EAA - produkty i usługi</a:t>
            </a:r>
            <a:br>
              <a:rPr lang="pl-PL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Obraz 3" descr="Dziewięć pomarańczowych prostokątów z piktogramami sprzętu komputerowego, systemów operacyjnych, terminali samoobsługowych usług łączności elektronicznej (w tym zgłoszeń alarmowych), audiowizualnych usług medialnych, usług towarzyszących transportowi pasażerskiemu, usług bankowych, e-książek, handlu elektronicznego. ">
            <a:extLst>
              <a:ext uri="{FF2B5EF4-FFF2-40B4-BE49-F238E27FC236}">
                <a16:creationId xmlns:a16="http://schemas.microsoft.com/office/drawing/2014/main" id="{DC4E3710-9A91-9C95-BD50-145838D7C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6" y="1207761"/>
            <a:ext cx="7570690" cy="55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5F85D-8E6C-415F-BDE9-A2C6EC90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57" y="-1482725"/>
            <a:ext cx="7628792" cy="1325563"/>
          </a:xfrm>
        </p:spPr>
        <p:txBody>
          <a:bodyPr/>
          <a:lstStyle/>
          <a:p>
            <a:r>
              <a:rPr lang="pl-PL" dirty="0"/>
              <a:t>Business Accessibility Forum</a:t>
            </a:r>
          </a:p>
        </p:txBody>
      </p:sp>
      <p:pic>
        <p:nvPicPr>
          <p:cNvPr id="4" name="Obraz 3" descr="Logotyp BAF Business Accessibility Forum">
            <a:extLst>
              <a:ext uri="{FF2B5EF4-FFF2-40B4-BE49-F238E27FC236}">
                <a16:creationId xmlns:a16="http://schemas.microsoft.com/office/drawing/2014/main" id="{F0175699-D04B-773F-9CB1-5AE2670D06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4" y="2071111"/>
            <a:ext cx="6597418" cy="271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4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9668B-5D1B-88D1-1A99-8E1CD916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Członkowie założyciele</a:t>
            </a: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3509358B-D5C2-B236-C493-1650750AF517}"/>
              </a:ext>
            </a:extLst>
          </p:cNvPr>
          <p:cNvSpPr/>
          <p:nvPr/>
        </p:nvSpPr>
        <p:spPr>
          <a:xfrm>
            <a:off x="845272" y="3201450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Fundacja Widzialni</a:t>
            </a:r>
            <a:endParaRPr lang="en-US" sz="1050" dirty="0"/>
          </a:p>
        </p:txBody>
      </p:sp>
      <p:pic>
        <p:nvPicPr>
          <p:cNvPr id="7" name="Image 1" descr="Logotyp Fundacji Widzialni">
            <a:extLst>
              <a:ext uri="{FF2B5EF4-FFF2-40B4-BE49-F238E27FC236}">
                <a16:creationId xmlns:a16="http://schemas.microsoft.com/office/drawing/2014/main" id="{D59FFC1B-BA40-7ADA-B316-7356B86D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273" y="2390961"/>
            <a:ext cx="1514684" cy="324000"/>
          </a:xfrm>
          <a:prstGeom prst="rect">
            <a:avLst/>
          </a:prstGeom>
        </p:spPr>
      </p:pic>
      <p:sp>
        <p:nvSpPr>
          <p:cNvPr id="23" name="Text 15">
            <a:extLst>
              <a:ext uri="{FF2B5EF4-FFF2-40B4-BE49-F238E27FC236}">
                <a16:creationId xmlns:a16="http://schemas.microsoft.com/office/drawing/2014/main" id="{3ED8E3DA-102C-7A0B-5469-B58DCDF05F60}"/>
              </a:ext>
            </a:extLst>
          </p:cNvPr>
          <p:cNvSpPr/>
          <p:nvPr/>
        </p:nvSpPr>
        <p:spPr>
          <a:xfrm>
            <a:off x="3526653" y="3201450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Allegro Sp. z o.o.</a:t>
            </a:r>
            <a:endParaRPr lang="en-US" sz="1050" dirty="0"/>
          </a:p>
        </p:txBody>
      </p:sp>
      <p:pic>
        <p:nvPicPr>
          <p:cNvPr id="9" name="Image 3" descr="Logotyp Allegro">
            <a:extLst>
              <a:ext uri="{FF2B5EF4-FFF2-40B4-BE49-F238E27FC236}">
                <a16:creationId xmlns:a16="http://schemas.microsoft.com/office/drawing/2014/main" id="{E6CB9EE1-074F-7745-30AE-32B30633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26653" y="2390961"/>
            <a:ext cx="963897" cy="324000"/>
          </a:xfrm>
          <a:prstGeom prst="rect">
            <a:avLst/>
          </a:prstGeom>
        </p:spPr>
      </p:pic>
      <p:sp>
        <p:nvSpPr>
          <p:cNvPr id="13" name="Text 7">
            <a:extLst>
              <a:ext uri="{FF2B5EF4-FFF2-40B4-BE49-F238E27FC236}">
                <a16:creationId xmlns:a16="http://schemas.microsoft.com/office/drawing/2014/main" id="{A50944D5-A24D-D52C-CF1D-0967C723C937}"/>
              </a:ext>
            </a:extLst>
          </p:cNvPr>
          <p:cNvSpPr/>
          <p:nvPr/>
        </p:nvSpPr>
        <p:spPr>
          <a:xfrm>
            <a:off x="6234894" y="3201450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 Polska Sp. z o.o.</a:t>
            </a:r>
            <a:endParaRPr lang="en-US" sz="1050" dirty="0"/>
          </a:p>
        </p:txBody>
      </p:sp>
      <p:pic>
        <p:nvPicPr>
          <p:cNvPr id="8" name="Image 2" descr="Logotyp Microsoft">
            <a:extLst>
              <a:ext uri="{FF2B5EF4-FFF2-40B4-BE49-F238E27FC236}">
                <a16:creationId xmlns:a16="http://schemas.microsoft.com/office/drawing/2014/main" id="{C0EB10CA-F6E9-E780-F9F2-9199B7AB92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34894" y="2390961"/>
            <a:ext cx="1522785" cy="324000"/>
          </a:xfrm>
          <a:prstGeom prst="rect">
            <a:avLst/>
          </a:prstGeom>
        </p:spPr>
      </p:pic>
      <p:sp>
        <p:nvSpPr>
          <p:cNvPr id="17" name="Text 10">
            <a:extLst>
              <a:ext uri="{FF2B5EF4-FFF2-40B4-BE49-F238E27FC236}">
                <a16:creationId xmlns:a16="http://schemas.microsoft.com/office/drawing/2014/main" id="{2C6F73B9-1244-6621-8842-C1573EF62D8E}"/>
              </a:ext>
            </a:extLst>
          </p:cNvPr>
          <p:cNvSpPr/>
          <p:nvPr/>
        </p:nvSpPr>
        <p:spPr>
          <a:xfrm>
            <a:off x="845272" y="4929207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Orange Polska S.A.</a:t>
            </a:r>
            <a:endParaRPr lang="en-US" sz="1050" dirty="0"/>
          </a:p>
        </p:txBody>
      </p:sp>
      <p:pic>
        <p:nvPicPr>
          <p:cNvPr id="15" name="Image 4" descr="Logotyp Orange">
            <a:extLst>
              <a:ext uri="{FF2B5EF4-FFF2-40B4-BE49-F238E27FC236}">
                <a16:creationId xmlns:a16="http://schemas.microsoft.com/office/drawing/2014/main" id="{348F578A-0F1C-CD86-795E-47AC691AA7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5272" y="4011153"/>
            <a:ext cx="432000" cy="432000"/>
          </a:xfrm>
          <a:prstGeom prst="rect">
            <a:avLst/>
          </a:prstGeom>
        </p:spPr>
      </p:pic>
      <p:sp>
        <p:nvSpPr>
          <p:cNvPr id="21" name="Text 13">
            <a:extLst>
              <a:ext uri="{FF2B5EF4-FFF2-40B4-BE49-F238E27FC236}">
                <a16:creationId xmlns:a16="http://schemas.microsoft.com/office/drawing/2014/main" id="{9E295557-B8A5-7789-449F-443353F9AFCF}"/>
              </a:ext>
            </a:extLst>
          </p:cNvPr>
          <p:cNvSpPr/>
          <p:nvPr/>
        </p:nvSpPr>
        <p:spPr>
          <a:xfrm>
            <a:off x="3526653" y="4929207"/>
            <a:ext cx="18288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Santander Bank Polska S.A.</a:t>
            </a:r>
            <a:endParaRPr lang="en-US" sz="1050" dirty="0"/>
          </a:p>
        </p:txBody>
      </p:sp>
      <p:pic>
        <p:nvPicPr>
          <p:cNvPr id="19" name="Image 5" descr="Logotyp Banku Santander">
            <a:extLst>
              <a:ext uri="{FF2B5EF4-FFF2-40B4-BE49-F238E27FC236}">
                <a16:creationId xmlns:a16="http://schemas.microsoft.com/office/drawing/2014/main" id="{8117B9B9-DF3B-D31D-81F8-3E8B6ED539B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26653" y="4085875"/>
            <a:ext cx="1620000" cy="2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1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B7290-9BD7-0E8D-899E-F79DD55AD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3" y="-1386957"/>
            <a:ext cx="7628792" cy="1325563"/>
          </a:xfrm>
        </p:spPr>
        <p:txBody>
          <a:bodyPr/>
          <a:lstStyle/>
          <a:p>
            <a:r>
              <a:rPr lang="pl-PL" dirty="0"/>
              <a:t>Zaproszone organizacje</a:t>
            </a:r>
          </a:p>
        </p:txBody>
      </p:sp>
      <p:pic>
        <p:nvPicPr>
          <p:cNvPr id="6" name="Image 1" descr="Logotyp Forum Odpowiedzialnego Biznesu">
            <a:extLst>
              <a:ext uri="{FF2B5EF4-FFF2-40B4-BE49-F238E27FC236}">
                <a16:creationId xmlns:a16="http://schemas.microsoft.com/office/drawing/2014/main" id="{AECA3045-94A2-A3D0-37C1-13F2871B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9178" y="755580"/>
            <a:ext cx="2114508" cy="863424"/>
          </a:xfrm>
          <a:prstGeom prst="rect">
            <a:avLst/>
          </a:prstGeom>
        </p:spPr>
      </p:pic>
      <p:pic>
        <p:nvPicPr>
          <p:cNvPr id="11" name="Image 1" descr="Logotyp Centralnego Ośrodka Informatyki">
            <a:extLst>
              <a:ext uri="{FF2B5EF4-FFF2-40B4-BE49-F238E27FC236}">
                <a16:creationId xmlns:a16="http://schemas.microsoft.com/office/drawing/2014/main" id="{5902D5FB-85D8-729E-CD69-DA76366A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230"/>
          <a:stretch/>
        </p:blipFill>
        <p:spPr>
          <a:xfrm>
            <a:off x="3718386" y="532092"/>
            <a:ext cx="1781877" cy="655200"/>
          </a:xfrm>
          <a:prstGeom prst="rect">
            <a:avLst/>
          </a:prstGeom>
        </p:spPr>
      </p:pic>
      <p:pic>
        <p:nvPicPr>
          <p:cNvPr id="7" name="Image 2" descr="Logotyp Związku Pracodawców Branży Internetowej">
            <a:extLst>
              <a:ext uri="{FF2B5EF4-FFF2-40B4-BE49-F238E27FC236}">
                <a16:creationId xmlns:a16="http://schemas.microsoft.com/office/drawing/2014/main" id="{39CCD062-0497-2222-44B7-465C947FC2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63789" y="1187292"/>
            <a:ext cx="1056831" cy="529501"/>
          </a:xfrm>
          <a:prstGeom prst="rect">
            <a:avLst/>
          </a:prstGeom>
        </p:spPr>
      </p:pic>
      <p:pic>
        <p:nvPicPr>
          <p:cNvPr id="8" name="Image 4" descr="Logotyp BankuGospodarstwa Krajowego">
            <a:extLst>
              <a:ext uri="{FF2B5EF4-FFF2-40B4-BE49-F238E27FC236}">
                <a16:creationId xmlns:a16="http://schemas.microsoft.com/office/drawing/2014/main" id="{EEDFDDD5-8B3F-43EB-8597-4338D925D7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4186" y="2129095"/>
            <a:ext cx="1387569" cy="767297"/>
          </a:xfrm>
          <a:prstGeom prst="rect">
            <a:avLst/>
          </a:prstGeom>
        </p:spPr>
      </p:pic>
      <p:pic>
        <p:nvPicPr>
          <p:cNvPr id="14" name="Image 4" descr="Logotyp Grupy Lux Med">
            <a:extLst>
              <a:ext uri="{FF2B5EF4-FFF2-40B4-BE49-F238E27FC236}">
                <a16:creationId xmlns:a16="http://schemas.microsoft.com/office/drawing/2014/main" id="{32DB02AE-DB64-3616-2C95-E8C73DE924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24385" y="2733393"/>
            <a:ext cx="1832763" cy="724991"/>
          </a:xfrm>
          <a:prstGeom prst="rect">
            <a:avLst/>
          </a:prstGeom>
        </p:spPr>
      </p:pic>
      <p:pic>
        <p:nvPicPr>
          <p:cNvPr id="12" name="Image 2" descr="Logotyp banku BPH">
            <a:extLst>
              <a:ext uri="{FF2B5EF4-FFF2-40B4-BE49-F238E27FC236}">
                <a16:creationId xmlns:a16="http://schemas.microsoft.com/office/drawing/2014/main" id="{EA654D38-4DFB-193B-0745-E48EE11CBE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63230"/>
          <a:stretch/>
        </p:blipFill>
        <p:spPr>
          <a:xfrm>
            <a:off x="6187348" y="2762778"/>
            <a:ext cx="1811856" cy="666222"/>
          </a:xfrm>
          <a:prstGeom prst="rect">
            <a:avLst/>
          </a:prstGeom>
        </p:spPr>
      </p:pic>
      <p:pic>
        <p:nvPicPr>
          <p:cNvPr id="9" name="Image 5" descr="Logotyp Związku banków Polskich">
            <a:extLst>
              <a:ext uri="{FF2B5EF4-FFF2-40B4-BE49-F238E27FC236}">
                <a16:creationId xmlns:a16="http://schemas.microsoft.com/office/drawing/2014/main" id="{35368503-98FF-31C5-7962-87EEC1EA98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3723" y="3817095"/>
            <a:ext cx="1485762" cy="529501"/>
          </a:xfrm>
          <a:prstGeom prst="rect">
            <a:avLst/>
          </a:prstGeom>
        </p:spPr>
      </p:pic>
      <p:pic>
        <p:nvPicPr>
          <p:cNvPr id="13" name="Image 3" descr="Logotyp Nationale Nederlanden">
            <a:extLst>
              <a:ext uri="{FF2B5EF4-FFF2-40B4-BE49-F238E27FC236}">
                <a16:creationId xmlns:a16="http://schemas.microsoft.com/office/drawing/2014/main" id="{930508A4-E0F6-AD07-9F37-B71D31A6E78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399797" y="4082583"/>
            <a:ext cx="2445213" cy="764720"/>
          </a:xfrm>
          <a:prstGeom prst="rect">
            <a:avLst/>
          </a:prstGeom>
        </p:spPr>
      </p:pic>
      <p:pic>
        <p:nvPicPr>
          <p:cNvPr id="10" name="Image 6" descr="Logotyp Alior Banku">
            <a:extLst>
              <a:ext uri="{FF2B5EF4-FFF2-40B4-BE49-F238E27FC236}">
                <a16:creationId xmlns:a16="http://schemas.microsoft.com/office/drawing/2014/main" id="{4E0B7506-33E7-42B5-0976-F90F49766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7323" r="6133" b="17870"/>
          <a:stretch/>
        </p:blipFill>
        <p:spPr>
          <a:xfrm>
            <a:off x="1275912" y="5072923"/>
            <a:ext cx="1787145" cy="853084"/>
          </a:xfrm>
          <a:prstGeom prst="rect">
            <a:avLst/>
          </a:prstGeom>
        </p:spPr>
      </p:pic>
      <p:pic>
        <p:nvPicPr>
          <p:cNvPr id="15" name="Image 5" descr="Logotyp Banku BNP Paribas">
            <a:extLst>
              <a:ext uri="{FF2B5EF4-FFF2-40B4-BE49-F238E27FC236}">
                <a16:creationId xmlns:a16="http://schemas.microsoft.com/office/drawing/2014/main" id="{F8BD2137-7274-9019-4662-0C05FB935CC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40765" y="5155688"/>
            <a:ext cx="2458247" cy="13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B3BD761-4F01-A850-EB60-B4E17BDC58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40542" y="608806"/>
            <a:ext cx="6096000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Dostępność cyfrowa w polskim biznesie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ytuł 4">
            <a:extLst>
              <a:ext uri="{FF2B5EF4-FFF2-40B4-BE49-F238E27FC236}">
                <a16:creationId xmlns:a16="http://schemas.microsoft.com/office/drawing/2014/main" id="{F4A158BB-203D-E460-5CB6-FC5E0A43A94B}"/>
              </a:ext>
            </a:extLst>
          </p:cNvPr>
          <p:cNvSpPr txBox="1">
            <a:spLocks/>
          </p:cNvSpPr>
          <p:nvPr/>
        </p:nvSpPr>
        <p:spPr>
          <a:xfrm>
            <a:off x="1140542" y="3310971"/>
            <a:ext cx="5533119" cy="614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6 miesięcy 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E80A7FFB-E5DD-D082-5882-8AC744579D32}"/>
              </a:ext>
            </a:extLst>
          </p:cNvPr>
          <p:cNvSpPr txBox="1">
            <a:spLocks/>
          </p:cNvSpPr>
          <p:nvPr/>
        </p:nvSpPr>
        <p:spPr>
          <a:xfrm>
            <a:off x="1242142" y="4006316"/>
            <a:ext cx="5533119" cy="614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13 ekspertów</a:t>
            </a: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FF79B0E-6655-B162-D110-9AE04827BDDF}"/>
              </a:ext>
            </a:extLst>
          </p:cNvPr>
          <p:cNvSpPr txBox="1">
            <a:spLocks/>
          </p:cNvSpPr>
          <p:nvPr/>
        </p:nvSpPr>
        <p:spPr>
          <a:xfrm>
            <a:off x="1242142" y="4576875"/>
            <a:ext cx="7759946" cy="614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30 użytkowników</a:t>
            </a:r>
          </a:p>
        </p:txBody>
      </p:sp>
      <p:sp>
        <p:nvSpPr>
          <p:cNvPr id="3" name="Tytuł 4">
            <a:extLst>
              <a:ext uri="{FF2B5EF4-FFF2-40B4-BE49-F238E27FC236}">
                <a16:creationId xmlns:a16="http://schemas.microsoft.com/office/drawing/2014/main" id="{B3BE5A4B-9FF1-A664-4BBB-0C793497F6CC}"/>
              </a:ext>
            </a:extLst>
          </p:cNvPr>
          <p:cNvSpPr txBox="1">
            <a:spLocks/>
          </p:cNvSpPr>
          <p:nvPr/>
        </p:nvSpPr>
        <p:spPr>
          <a:xfrm>
            <a:off x="1242142" y="5181726"/>
            <a:ext cx="7759946" cy="614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50 stron i aplikacji </a:t>
            </a:r>
          </a:p>
        </p:txBody>
      </p:sp>
    </p:spTree>
    <p:extLst>
      <p:ext uri="{BB962C8B-B14F-4D97-AF65-F5344CB8AC3E}">
        <p14:creationId xmlns:p14="http://schemas.microsoft.com/office/powerpoint/2010/main" val="246942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4FC899D-EFFA-4B6E-5BC6-5A1300BD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7628792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Dostępność i Użyteczność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F42A0ED7-F4CB-2C10-BF42-4371BA8CBBB7}"/>
              </a:ext>
            </a:extLst>
          </p:cNvPr>
          <p:cNvSpPr/>
          <p:nvPr/>
        </p:nvSpPr>
        <p:spPr>
          <a:xfrm>
            <a:off x="535802" y="1510890"/>
            <a:ext cx="3677920" cy="3606800"/>
          </a:xfrm>
          <a:prstGeom prst="ellipse">
            <a:avLst/>
          </a:prstGeom>
          <a:solidFill>
            <a:srgbClr val="FF77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Dostępność</a:t>
            </a:r>
            <a:b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A11y 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FD88202A-B937-2959-5523-2022EA3C47BD}"/>
              </a:ext>
            </a:extLst>
          </p:cNvPr>
          <p:cNvSpPr/>
          <p:nvPr/>
        </p:nvSpPr>
        <p:spPr>
          <a:xfrm>
            <a:off x="4511753" y="1510890"/>
            <a:ext cx="3677920" cy="3606800"/>
          </a:xfrm>
          <a:prstGeom prst="ellipse">
            <a:avLst/>
          </a:prstGeom>
          <a:solidFill>
            <a:srgbClr val="3E1F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Użyteczność</a:t>
            </a:r>
            <a:b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UX </a:t>
            </a:r>
          </a:p>
        </p:txBody>
      </p:sp>
    </p:spTree>
    <p:extLst>
      <p:ext uri="{BB962C8B-B14F-4D97-AF65-F5344CB8AC3E}">
        <p14:creationId xmlns:p14="http://schemas.microsoft.com/office/powerpoint/2010/main" val="2325280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EF1336E8F49D4DA8170E6298E52F5F" ma:contentTypeVersion="18" ma:contentTypeDescription="Utwórz nowy dokument." ma:contentTypeScope="" ma:versionID="a066ed35a39dec2afcd57cc1bcfbfd93">
  <xsd:schema xmlns:xsd="http://www.w3.org/2001/XMLSchema" xmlns:xs="http://www.w3.org/2001/XMLSchema" xmlns:p="http://schemas.microsoft.com/office/2006/metadata/properties" xmlns:ns3="2f66f39f-c2ca-4d2d-b2e9-24a4b7fdf35c" xmlns:ns4="30f9efd2-c79e-44e6-a537-ef032471991e" targetNamespace="http://schemas.microsoft.com/office/2006/metadata/properties" ma:root="true" ma:fieldsID="db961ea9eb7dc2b4920a8142f0f03f0b" ns3:_="" ns4:_="">
    <xsd:import namespace="2f66f39f-c2ca-4d2d-b2e9-24a4b7fdf35c"/>
    <xsd:import namespace="30f9efd2-c79e-44e6-a537-ef032471991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6f39f-c2ca-4d2d-b2e9-24a4b7fdf3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f9efd2-c79e-44e6-a537-ef0324719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f9efd2-c79e-44e6-a537-ef03247199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735671-FF85-41C4-899D-7CBA42287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6f39f-c2ca-4d2d-b2e9-24a4b7fdf35c"/>
    <ds:schemaRef ds:uri="30f9efd2-c79e-44e6-a537-ef0324719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BEFCA-D37B-4B0C-A22F-0364E537F10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30f9efd2-c79e-44e6-a537-ef032471991e"/>
    <ds:schemaRef ds:uri="http://purl.org/dc/terms/"/>
    <ds:schemaRef ds:uri="2f66f39f-c2ca-4d2d-b2e9-24a4b7fdf35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06F916-3FCE-4E89-AF06-A2E5B11A1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287</Words>
  <Application>Microsoft Office PowerPoint</Application>
  <PresentationFormat>Panoramiczny</PresentationFormat>
  <Paragraphs>81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Inter</vt:lpstr>
      <vt:lpstr>Roboto</vt:lpstr>
      <vt:lpstr>Motyw pakietu Office</vt:lpstr>
      <vt:lpstr>Dostępność w biznesie  Raport – dostępność cyfrowa w polskim biznesie. Pierwsze opracowanie na temat stanu dostępności sektora biznesowego w Polsce w 2023 r. </vt:lpstr>
      <vt:lpstr>WCAG  Web Content Accessibility Guidelines 1994r.</vt:lpstr>
      <vt:lpstr>EAA  Europejski Akt o Dostępności</vt:lpstr>
      <vt:lpstr>EAA - produkty i usługi </vt:lpstr>
      <vt:lpstr>Business Accessibility Forum</vt:lpstr>
      <vt:lpstr>Członkowie założyciele</vt:lpstr>
      <vt:lpstr>Zaproszone organizacje</vt:lpstr>
      <vt:lpstr>Raport Dostępność cyfrowa w polskim biznesie</vt:lpstr>
      <vt:lpstr>Dostępność i Użyteczność</vt:lpstr>
      <vt:lpstr>Metody badawcze UX</vt:lpstr>
      <vt:lpstr>Metody badawcze A11y</vt:lpstr>
      <vt:lpstr>Ogólne wyniki: ranking 5 sektorów</vt:lpstr>
      <vt:lpstr>Gotowość na nowe przepisy</vt:lpstr>
      <vt:lpstr>Brak podstawowej wiedzy</vt:lpstr>
      <vt:lpstr>Trialog</vt:lpstr>
      <vt:lpstr>Wielka ewolucja cyberprzestrzeni</vt:lpstr>
      <vt:lpstr>Dostępność jest prawem człowieka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Dostępność w biznesie</dc:title>
  <dc:creator>Wojakowski Tomasz</dc:creator>
  <cp:revision>17</cp:revision>
  <dcterms:created xsi:type="dcterms:W3CDTF">2024-04-12T13:20:02Z</dcterms:created>
  <dcterms:modified xsi:type="dcterms:W3CDTF">2024-05-21T10:41:52Z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0x01010068EF1336E8F49D4DA8170E6298E52F5F</vt:lpwstr>
  </property>
</Properties>
</file>