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4"/>
  </p:notesMasterIdLst>
  <p:handoutMasterIdLst>
    <p:handoutMasterId r:id="rId25"/>
  </p:handoutMasterIdLst>
  <p:sldIdLst>
    <p:sldId id="256" r:id="rId5"/>
    <p:sldId id="275" r:id="rId6"/>
    <p:sldId id="266" r:id="rId7"/>
    <p:sldId id="265" r:id="rId8"/>
    <p:sldId id="267" r:id="rId9"/>
    <p:sldId id="268" r:id="rId10"/>
    <p:sldId id="269" r:id="rId11"/>
    <p:sldId id="270" r:id="rId12"/>
    <p:sldId id="271" r:id="rId13"/>
    <p:sldId id="276" r:id="rId14"/>
    <p:sldId id="272" r:id="rId15"/>
    <p:sldId id="273" r:id="rId16"/>
    <p:sldId id="260" r:id="rId17"/>
    <p:sldId id="277" r:id="rId18"/>
    <p:sldId id="274" r:id="rId19"/>
    <p:sldId id="280" r:id="rId20"/>
    <p:sldId id="278" r:id="rId21"/>
    <p:sldId id="279" r:id="rId22"/>
    <p:sldId id="282" r:id="rId23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B385EB3-3BFB-D490-6347-519417BA95DF}" name="Huzarska Anna" initials="HA" userId="S-1-5-21-3206520871-3329782533-3569228042-27125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  <a:srgbClr val="99CC00"/>
    <a:srgbClr val="996600"/>
    <a:srgbClr val="FFCC66"/>
    <a:srgbClr val="CC0066"/>
    <a:srgbClr val="CCFF99"/>
    <a:srgbClr val="FF9999"/>
    <a:srgbClr val="FF00FF"/>
    <a:srgbClr val="009999"/>
    <a:srgbClr val="F2D7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BD5F4B6-D757-457E-BA3E-D3B6F0CD34A9}" v="71" dt="2024-04-15T08:26:16.39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73" autoAdjust="0"/>
    <p:restoredTop sz="94688" autoAdjust="0"/>
  </p:normalViewPr>
  <p:slideViewPr>
    <p:cSldViewPr snapToGrid="0">
      <p:cViewPr varScale="1">
        <p:scale>
          <a:sx n="150" d="100"/>
          <a:sy n="150" d="100"/>
        </p:scale>
        <p:origin x="708" y="10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91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Relationship Id="rId30" Type="http://schemas.microsoft.com/office/2015/10/relationships/revisionInfo" Target="revisionInfo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Rodzaj podmiotu publicznego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3-79D9-4FFA-AF97-1DB0A87A621B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4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2-79D9-4FFA-AF97-1DB0A87A621B}"/>
              </c:ext>
            </c:extLst>
          </c:dPt>
          <c:dPt>
            <c:idx val="2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1-79D9-4FFA-AF97-1DB0A87A621B}"/>
              </c:ext>
            </c:extLst>
          </c:dPt>
          <c:dLbls>
            <c:dLbl>
              <c:idx val="2"/>
              <c:layout>
                <c:manualLayout>
                  <c:x val="6.5694129057837808E-2"/>
                  <c:y val="-0.30160217386008625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9D9-4FFA-AF97-1DB0A87A621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Arkusz1!$A$2:$A$4</c:f>
              <c:strCache>
                <c:ptCount val="3"/>
                <c:pt idx="0">
                  <c:v>podmiot centralny</c:v>
                </c:pt>
                <c:pt idx="1">
                  <c:v>podmiot regionalny </c:v>
                </c:pt>
                <c:pt idx="2">
                  <c:v>podmiot lokalny</c:v>
                </c:pt>
              </c:strCache>
            </c:strRef>
          </c:cat>
          <c:val>
            <c:numRef>
              <c:f>Arkusz1!$B$2:$B$4</c:f>
              <c:numCache>
                <c:formatCode>General</c:formatCode>
                <c:ptCount val="3"/>
                <c:pt idx="0">
                  <c:v>239</c:v>
                </c:pt>
                <c:pt idx="1">
                  <c:v>707</c:v>
                </c:pt>
                <c:pt idx="2">
                  <c:v>12370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9D9-4FFA-AF97-1DB0A87A621B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l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Obszar działania podmiotu</c:v>
                </c:pt>
              </c:strCache>
            </c:strRef>
          </c:tx>
          <c:dPt>
            <c:idx val="0"/>
            <c:bubble3D val="0"/>
            <c:spPr>
              <a:solidFill>
                <a:schemeClr val="accent5">
                  <a:lumMod val="75000"/>
                </a:schemeClr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1-1282-4176-A568-C59627058342}"/>
              </c:ext>
            </c:extLst>
          </c:dPt>
          <c:dPt>
            <c:idx val="1"/>
            <c:bubble3D val="0"/>
            <c:spPr>
              <a:solidFill>
                <a:srgbClr val="FF9999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3-1282-4176-A568-C59627058342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5-1282-4176-A568-C59627058342}"/>
              </c:ext>
            </c:extLst>
          </c:dPt>
          <c:dPt>
            <c:idx val="3"/>
            <c:bubble3D val="0"/>
            <c:spPr>
              <a:solidFill>
                <a:srgbClr val="CCFF99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7-1282-4176-A568-C59627058342}"/>
              </c:ext>
            </c:extLst>
          </c:dPt>
          <c:dPt>
            <c:idx val="4"/>
            <c:bubble3D val="0"/>
            <c:spPr>
              <a:solidFill>
                <a:srgbClr val="CC0066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9-1282-4176-A568-C59627058342}"/>
              </c:ext>
            </c:extLst>
          </c:dPt>
          <c:dPt>
            <c:idx val="5"/>
            <c:bubble3D val="0"/>
            <c:spPr>
              <a:solidFill>
                <a:srgbClr val="FFCC66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B-1282-4176-A568-C59627058342}"/>
              </c:ext>
            </c:extLst>
          </c:dPt>
          <c:dPt>
            <c:idx val="6"/>
            <c:bubble3D val="0"/>
            <c:spPr>
              <a:solidFill>
                <a:srgbClr val="99660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D-1282-4176-A568-C59627058342}"/>
              </c:ext>
            </c:extLst>
          </c:dPt>
          <c:dPt>
            <c:idx val="7"/>
            <c:bubble3D val="0"/>
            <c:spPr>
              <a:solidFill>
                <a:schemeClr val="accent4">
                  <a:lumMod val="20000"/>
                  <a:lumOff val="80000"/>
                </a:schemeClr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F-1282-4176-A568-C59627058342}"/>
              </c:ext>
            </c:extLst>
          </c:dPt>
          <c:dPt>
            <c:idx val="8"/>
            <c:bubble3D val="0"/>
            <c:spPr>
              <a:solidFill>
                <a:srgbClr val="92D05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11-1282-4176-A568-C59627058342}"/>
              </c:ext>
            </c:extLst>
          </c:dPt>
          <c:dPt>
            <c:idx val="9"/>
            <c:bubble3D val="0"/>
            <c:spPr>
              <a:solidFill>
                <a:schemeClr val="tx2">
                  <a:lumMod val="50000"/>
                  <a:lumOff val="50000"/>
                </a:schemeClr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13-1282-4176-A568-C59627058342}"/>
              </c:ext>
            </c:extLst>
          </c:dPt>
          <c:dPt>
            <c:idx val="1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15-1282-4176-A568-C59627058342}"/>
              </c:ext>
            </c:extLst>
          </c:dPt>
          <c:dPt>
            <c:idx val="11"/>
            <c:bubble3D val="0"/>
            <c:spPr>
              <a:solidFill>
                <a:srgbClr val="F2D733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17-1282-4176-A568-C59627058342}"/>
              </c:ext>
            </c:extLst>
          </c:dPt>
          <c:dPt>
            <c:idx val="12"/>
            <c:bubble3D val="0"/>
            <c:spPr>
              <a:solidFill>
                <a:srgbClr val="009999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19-1282-4176-A568-C59627058342}"/>
              </c:ext>
            </c:extLst>
          </c:dPt>
          <c:dPt>
            <c:idx val="13"/>
            <c:bubble3D val="0"/>
            <c:spPr>
              <a:solidFill>
                <a:schemeClr val="accent2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1B-1282-4176-A568-C59627058342}"/>
              </c:ext>
            </c:extLst>
          </c:dPt>
          <c:dPt>
            <c:idx val="14"/>
            <c:bubble3D val="0"/>
            <c:spPr>
              <a:gradFill rotWithShape="1">
                <a:gsLst>
                  <a:gs pos="0">
                    <a:schemeClr val="accent3">
                      <a:lumMod val="80000"/>
                      <a:lumOff val="2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lumMod val="80000"/>
                      <a:lumOff val="2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80000"/>
                      <a:lumOff val="2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1D-1282-4176-A568-C59627058342}"/>
              </c:ext>
            </c:extLst>
          </c:dPt>
          <c:dPt>
            <c:idx val="15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1F-1282-4176-A568-C59627058342}"/>
              </c:ext>
            </c:extLst>
          </c:dPt>
          <c:dPt>
            <c:idx val="16"/>
            <c:bubble3D val="0"/>
            <c:spPr>
              <a:solidFill>
                <a:srgbClr val="FF3399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21-1282-4176-A568-C59627058342}"/>
              </c:ext>
            </c:extLst>
          </c:dPt>
          <c:dLbls>
            <c:dLbl>
              <c:idx val="6"/>
              <c:layout>
                <c:manualLayout>
                  <c:x val="1.330820744852184E-2"/>
                  <c:y val="-0.12940124471036846"/>
                </c:manualLayout>
              </c:layout>
              <c:tx>
                <c:rich>
                  <a:bodyPr/>
                  <a:lstStyle/>
                  <a:p>
                    <a:fld id="{83CAD330-DC52-4947-A8E5-629F549FCFA8}" type="CATEGORYNAME">
                      <a:rPr lang="en-US">
                        <a:solidFill>
                          <a:schemeClr val="accent1">
                            <a:lumMod val="50000"/>
                          </a:schemeClr>
                        </a:solidFill>
                      </a:rPr>
                      <a:pPr/>
                      <a:t>[NAZWA KATEGORII]</a:t>
                    </a:fld>
                    <a:r>
                      <a:rPr lang="en-US" baseline="0" dirty="0">
                        <a:solidFill>
                          <a:schemeClr val="accent1">
                            <a:lumMod val="50000"/>
                          </a:schemeClr>
                        </a:solidFill>
                      </a:rPr>
                      <a:t>
</a:t>
                    </a:r>
                    <a:fld id="{8AD78F41-B8D9-401F-B0E1-0531F88D5848}" type="PERCENTAGE">
                      <a:rPr lang="en-US" baseline="0">
                        <a:solidFill>
                          <a:schemeClr val="accent1">
                            <a:lumMod val="50000"/>
                          </a:schemeClr>
                        </a:solidFill>
                      </a:rPr>
                      <a:pPr/>
                      <a:t>[PROCENTOWE]</a:t>
                    </a:fld>
                    <a:endParaRPr lang="en-US" baseline="0" dirty="0">
                      <a:solidFill>
                        <a:schemeClr val="accent1">
                          <a:lumMod val="50000"/>
                        </a:schemeClr>
                      </a:solidFill>
                    </a:endParaRP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D-1282-4176-A568-C59627058342}"/>
                </c:ext>
              </c:extLst>
            </c:dLbl>
            <c:dLbl>
              <c:idx val="7"/>
              <c:layout>
                <c:manualLayout>
                  <c:x val="-0.13741823522238225"/>
                  <c:y val="-0.24675065490676298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1282-4176-A568-C59627058342}"/>
                </c:ext>
              </c:extLst>
            </c:dLbl>
            <c:dLbl>
              <c:idx val="12"/>
              <c:layout>
                <c:manualLayout>
                  <c:x val="0.12281645332596461"/>
                  <c:y val="-0.15103302822686901"/>
                </c:manualLayout>
              </c:layout>
              <c:tx>
                <c:rich>
                  <a:bodyPr/>
                  <a:lstStyle/>
                  <a:p>
                    <a:fld id="{8B2CE80A-87EB-4C21-8922-E91AA0CE42DB}" type="CATEGORYNAME">
                      <a:rPr lang="en-US">
                        <a:solidFill>
                          <a:schemeClr val="bg1"/>
                        </a:solidFill>
                      </a:rPr>
                      <a:pPr/>
                      <a:t>[NAZWA KATEGORII]</a:t>
                    </a:fld>
                    <a:r>
                      <a:rPr lang="en-US" baseline="0" dirty="0">
                        <a:solidFill>
                          <a:schemeClr val="bg1"/>
                        </a:solidFill>
                      </a:rPr>
                      <a:t>
</a:t>
                    </a:r>
                    <a:fld id="{5A449308-E18A-4197-9A12-81714710FB64}" type="PERCENTAGE">
                      <a:rPr lang="en-US" baseline="0">
                        <a:solidFill>
                          <a:schemeClr val="bg1"/>
                        </a:solidFill>
                      </a:rPr>
                      <a:pPr/>
                      <a:t>[PROCENTOWE]</a:t>
                    </a:fld>
                    <a:endParaRPr lang="en-US" baseline="0" dirty="0">
                      <a:solidFill>
                        <a:schemeClr val="bg1"/>
                      </a:solidFill>
                    </a:endParaRP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5682887138633673E-2"/>
                      <c:h val="9.9106478539209147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9-1282-4176-A568-C59627058342}"/>
                </c:ext>
              </c:extLst>
            </c:dLbl>
            <c:dLbl>
              <c:idx val="15"/>
              <c:layout>
                <c:manualLayout>
                  <c:x val="0.11891919867942867"/>
                  <c:y val="8.609238641824131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F-1282-4176-A568-C59627058342}"/>
                </c:ext>
              </c:extLst>
            </c:dLbl>
            <c:dLbl>
              <c:idx val="16"/>
              <c:layout>
                <c:manualLayout>
                  <c:x val="-2.1254296072327785E-2"/>
                  <c:y val="-2.8581933098755291E-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1-1282-4176-A568-C5962705834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Arkusz1!$A$2:$A$18</c:f>
              <c:strCache>
                <c:ptCount val="17"/>
                <c:pt idx="0">
                  <c:v>Cały kraj</c:v>
                </c:pt>
                <c:pt idx="1">
                  <c:v>Dolnośląskie</c:v>
                </c:pt>
                <c:pt idx="2">
                  <c:v>Kujawsko-pomorskie</c:v>
                </c:pt>
                <c:pt idx="3">
                  <c:v>Lubelskie</c:v>
                </c:pt>
                <c:pt idx="4">
                  <c:v>Lubuskie</c:v>
                </c:pt>
                <c:pt idx="5">
                  <c:v>Łódzkie</c:v>
                </c:pt>
                <c:pt idx="6">
                  <c:v>Małopolskie</c:v>
                </c:pt>
                <c:pt idx="7">
                  <c:v>Mazowieckie</c:v>
                </c:pt>
                <c:pt idx="8">
                  <c:v>Opolskie</c:v>
                </c:pt>
                <c:pt idx="9">
                  <c:v>Podkarpackie</c:v>
                </c:pt>
                <c:pt idx="10">
                  <c:v>Podlaskie</c:v>
                </c:pt>
                <c:pt idx="11">
                  <c:v>Pomorskie</c:v>
                </c:pt>
                <c:pt idx="12">
                  <c:v>Śląskie</c:v>
                </c:pt>
                <c:pt idx="13">
                  <c:v>Świętokrzyskie</c:v>
                </c:pt>
                <c:pt idx="14">
                  <c:v>Warmińsko-mazurskie</c:v>
                </c:pt>
                <c:pt idx="15">
                  <c:v>Wielkopolskie</c:v>
                </c:pt>
                <c:pt idx="16">
                  <c:v>Zachodniopomorskie</c:v>
                </c:pt>
              </c:strCache>
            </c:strRef>
          </c:cat>
          <c:val>
            <c:numRef>
              <c:f>Arkusz1!$B$2:$B$18</c:f>
              <c:numCache>
                <c:formatCode>General</c:formatCode>
                <c:ptCount val="17"/>
                <c:pt idx="0">
                  <c:v>195</c:v>
                </c:pt>
                <c:pt idx="1">
                  <c:v>769</c:v>
                </c:pt>
                <c:pt idx="2">
                  <c:v>472</c:v>
                </c:pt>
                <c:pt idx="3">
                  <c:v>676</c:v>
                </c:pt>
                <c:pt idx="4">
                  <c:v>320</c:v>
                </c:pt>
                <c:pt idx="5">
                  <c:v>762</c:v>
                </c:pt>
                <c:pt idx="6">
                  <c:v>1089</c:v>
                </c:pt>
                <c:pt idx="7">
                  <c:v>1926</c:v>
                </c:pt>
                <c:pt idx="8">
                  <c:v>402</c:v>
                </c:pt>
                <c:pt idx="9">
                  <c:v>747</c:v>
                </c:pt>
                <c:pt idx="10">
                  <c:v>575</c:v>
                </c:pt>
                <c:pt idx="11">
                  <c:v>730</c:v>
                </c:pt>
                <c:pt idx="12">
                  <c:v>1545</c:v>
                </c:pt>
                <c:pt idx="13">
                  <c:v>510</c:v>
                </c:pt>
                <c:pt idx="14">
                  <c:v>472</c:v>
                </c:pt>
                <c:pt idx="15">
                  <c:v>1408</c:v>
                </c:pt>
                <c:pt idx="16">
                  <c:v>718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2-1282-4176-A568-C59627058342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Czego dotyczyły żądania?</c:v>
                </c:pt>
              </c:strCache>
            </c:strRef>
          </c:tx>
          <c:dPt>
            <c:idx val="0"/>
            <c:bubble3D val="0"/>
            <c:spPr>
              <a:solidFill>
                <a:schemeClr val="tx2">
                  <a:lumMod val="75000"/>
                  <a:lumOff val="25000"/>
                </a:schemeClr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56DE-4598-925B-3999B9E0A2A6}"/>
              </c:ext>
            </c:extLst>
          </c:dPt>
          <c:dPt>
            <c:idx val="1"/>
            <c:bubble3D val="0"/>
            <c:spPr>
              <a:solidFill>
                <a:srgbClr val="FF3399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56DE-4598-925B-3999B9E0A2A6}"/>
              </c:ext>
            </c:extLst>
          </c:dPt>
          <c:dPt>
            <c:idx val="2"/>
            <c:bubble3D val="0"/>
            <c:spPr>
              <a:solidFill>
                <a:schemeClr val="tx2">
                  <a:lumMod val="50000"/>
                  <a:lumOff val="50000"/>
                </a:schemeClr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5-56DE-4598-925B-3999B9E0A2A6}"/>
              </c:ext>
            </c:extLst>
          </c:dPt>
          <c:dPt>
            <c:idx val="3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7-56DE-4598-925B-3999B9E0A2A6}"/>
              </c:ext>
            </c:extLst>
          </c:dPt>
          <c:dPt>
            <c:idx val="4"/>
            <c:bubble3D val="0"/>
            <c:spPr>
              <a:solidFill>
                <a:srgbClr val="99CC0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9-56DE-4598-925B-3999B9E0A2A6}"/>
              </c:ext>
            </c:extLst>
          </c:dPt>
          <c:dLbls>
            <c:dLbl>
              <c:idx val="0"/>
              <c:layout>
                <c:manualLayout>
                  <c:x val="-0.16327831680216004"/>
                  <c:y val="1.8592212326415461E-2"/>
                </c:manualLayout>
              </c:layout>
              <c:tx>
                <c:rich>
                  <a:bodyPr/>
                  <a:lstStyle/>
                  <a:p>
                    <a:fld id="{B1861F3F-AD11-4F49-8E7C-C8B40F3498FB}" type="PERCENTAGE">
                      <a:rPr lang="en-US">
                        <a:solidFill>
                          <a:schemeClr val="bg1"/>
                        </a:solidFill>
                      </a:rPr>
                      <a:pPr/>
                      <a:t>[PROCENTOWE]</a:t>
                    </a:fld>
                    <a:endParaRPr lang="pl-PL"/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56DE-4598-925B-3999B9E0A2A6}"/>
                </c:ext>
              </c:extLst>
            </c:dLbl>
            <c:dLbl>
              <c:idx val="1"/>
              <c:layout>
                <c:manualLayout>
                  <c:x val="-2.8151883636268311E-2"/>
                  <c:y val="-0.20888908193295946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6DE-4598-925B-3999B9E0A2A6}"/>
                </c:ext>
              </c:extLst>
            </c:dLbl>
            <c:dLbl>
              <c:idx val="2"/>
              <c:layout>
                <c:manualLayout>
                  <c:x val="0.14245434676470684"/>
                  <c:y val="-0.14956066386936614"/>
                </c:manualLayout>
              </c:layout>
              <c:tx>
                <c:rich>
                  <a:bodyPr/>
                  <a:lstStyle/>
                  <a:p>
                    <a:fld id="{3DBB85D5-AA5D-4FC4-B859-9EA0299BDE35}" type="PERCENTAGE">
                      <a:rPr lang="en-US">
                        <a:solidFill>
                          <a:schemeClr val="bg1"/>
                        </a:solidFill>
                      </a:rPr>
                      <a:pPr/>
                      <a:t>[PROCENTOWE]</a:t>
                    </a:fld>
                    <a:endParaRPr lang="pl-PL"/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56DE-4598-925B-3999B9E0A2A6}"/>
                </c:ext>
              </c:extLst>
            </c:dLbl>
            <c:dLbl>
              <c:idx val="4"/>
              <c:layout>
                <c:manualLayout>
                  <c:x val="6.7756773848961796E-2"/>
                  <c:y val="8.7625231595431105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56DE-4598-925B-3999B9E0A2A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Arkusz1!$A$2:$A$6</c:f>
              <c:strCache>
                <c:ptCount val="5"/>
                <c:pt idx="0">
                  <c:v>całej strony internetowej</c:v>
                </c:pt>
                <c:pt idx="1">
                  <c:v>całej aplikacji mobilnej</c:v>
                </c:pt>
                <c:pt idx="2">
                  <c:v>elementu strony internetowej (np. opublikowanych dokumentów lub formularzy)</c:v>
                </c:pt>
                <c:pt idx="3">
                  <c:v>elementu aplikacji mobilnej (np. opublikowanych dokumentów lub formularzy)</c:v>
                </c:pt>
                <c:pt idx="4">
                  <c:v>inne</c:v>
                </c:pt>
              </c:strCache>
            </c:strRef>
          </c:cat>
          <c:val>
            <c:numRef>
              <c:f>Arkusz1!$B$2:$B$6</c:f>
              <c:numCache>
                <c:formatCode>General</c:formatCode>
                <c:ptCount val="5"/>
                <c:pt idx="0">
                  <c:v>53</c:v>
                </c:pt>
                <c:pt idx="1">
                  <c:v>5</c:v>
                </c:pt>
                <c:pt idx="2">
                  <c:v>37</c:v>
                </c:pt>
                <c:pt idx="3">
                  <c:v>4</c:v>
                </c:pt>
                <c:pt idx="4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56DE-4598-925B-3999B9E0A2A6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6.1712399776058885E-2"/>
          <c:y val="0.25430492903898694"/>
          <c:w val="0.54767183948282239"/>
          <c:h val="0.64458791429563744"/>
        </c:manualLayout>
      </c:layout>
      <c:pie3DChart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Czego dotyczyły skargi?</c:v>
                </c:pt>
              </c:strCache>
            </c:strRef>
          </c:tx>
          <c:dPt>
            <c:idx val="0"/>
            <c:bubble3D val="0"/>
            <c:spPr>
              <a:solidFill>
                <a:schemeClr val="tx2">
                  <a:lumMod val="75000"/>
                  <a:lumOff val="25000"/>
                </a:schemeClr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2F1A-4BAD-8E09-364D23A4DA8A}"/>
              </c:ext>
            </c:extLst>
          </c:dPt>
          <c:dPt>
            <c:idx val="1"/>
            <c:bubble3D val="0"/>
            <c:spPr>
              <a:solidFill>
                <a:srgbClr val="FF3399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2F1A-4BAD-8E09-364D23A4DA8A}"/>
              </c:ext>
            </c:extLst>
          </c:dPt>
          <c:dPt>
            <c:idx val="2"/>
            <c:bubble3D val="0"/>
            <c:spPr>
              <a:solidFill>
                <a:schemeClr val="tx2">
                  <a:lumMod val="50000"/>
                  <a:lumOff val="50000"/>
                </a:schemeClr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5-2F1A-4BAD-8E09-364D23A4DA8A}"/>
              </c:ext>
            </c:extLst>
          </c:dPt>
          <c:dPt>
            <c:idx val="3"/>
            <c:bubble3D val="0"/>
            <c:spPr>
              <a:solidFill>
                <a:srgbClr val="99CC0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7-2F1A-4BAD-8E09-364D23A4DA8A}"/>
              </c:ext>
            </c:extLst>
          </c:dPt>
          <c:dLbls>
            <c:dLbl>
              <c:idx val="0"/>
              <c:layout>
                <c:manualLayout>
                  <c:x val="-0.16327831680216004"/>
                  <c:y val="1.8592212326415461E-2"/>
                </c:manualLayout>
              </c:layout>
              <c:tx>
                <c:rich>
                  <a:bodyPr/>
                  <a:lstStyle/>
                  <a:p>
                    <a:fld id="{B1861F3F-AD11-4F49-8E7C-C8B40F3498FB}" type="PERCENTAGE">
                      <a:rPr lang="en-US">
                        <a:solidFill>
                          <a:schemeClr val="bg1"/>
                        </a:solidFill>
                      </a:rPr>
                      <a:pPr/>
                      <a:t>[PROCENTOWE]</a:t>
                    </a:fld>
                    <a:endParaRPr lang="pl-PL"/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2F1A-4BAD-8E09-364D23A4DA8A}"/>
                </c:ext>
              </c:extLst>
            </c:dLbl>
            <c:dLbl>
              <c:idx val="1"/>
              <c:layout>
                <c:manualLayout>
                  <c:x val="-2.8151883636268311E-2"/>
                  <c:y val="-0.20888908193295946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F1A-4BAD-8E09-364D23A4DA8A}"/>
                </c:ext>
              </c:extLst>
            </c:dLbl>
            <c:dLbl>
              <c:idx val="2"/>
              <c:layout>
                <c:manualLayout>
                  <c:x val="0.14245434676470684"/>
                  <c:y val="-0.14956066386936614"/>
                </c:manualLayout>
              </c:layout>
              <c:tx>
                <c:rich>
                  <a:bodyPr/>
                  <a:lstStyle/>
                  <a:p>
                    <a:fld id="{3DBB85D5-AA5D-4FC4-B859-9EA0299BDE35}" type="PERCENTAGE">
                      <a:rPr lang="en-US">
                        <a:solidFill>
                          <a:schemeClr val="bg1"/>
                        </a:solidFill>
                      </a:rPr>
                      <a:pPr/>
                      <a:t>[PROCENTOWE]</a:t>
                    </a:fld>
                    <a:endParaRPr lang="pl-PL"/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2F1A-4BAD-8E09-364D23A4DA8A}"/>
                </c:ext>
              </c:extLst>
            </c:dLbl>
            <c:dLbl>
              <c:idx val="3"/>
              <c:layout>
                <c:manualLayout>
                  <c:x val="6.7756773848961796E-2"/>
                  <c:y val="8.7625231595431105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2F1A-4BAD-8E09-364D23A4DA8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Arkusz1!$A$2:$A$5</c:f>
              <c:strCache>
                <c:ptCount val="4"/>
                <c:pt idx="0">
                  <c:v>całej strony internetowej</c:v>
                </c:pt>
                <c:pt idx="1">
                  <c:v>całej aplikacji mobilnej</c:v>
                </c:pt>
                <c:pt idx="2">
                  <c:v>opublikowanych dokumentów lub formularzy</c:v>
                </c:pt>
                <c:pt idx="3">
                  <c:v>inne</c:v>
                </c:pt>
              </c:strCache>
            </c:strRef>
          </c:cat>
          <c:val>
            <c:numRef>
              <c:f>Arkusz1!$B$2:$B$5</c:f>
              <c:numCache>
                <c:formatCode>General</c:formatCode>
                <c:ptCount val="4"/>
                <c:pt idx="0">
                  <c:v>4</c:v>
                </c:pt>
                <c:pt idx="1">
                  <c:v>2</c:v>
                </c:pt>
                <c:pt idx="2">
                  <c:v>0</c:v>
                </c:pt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2F1A-4BAD-8E09-364D23A4DA8A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6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66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34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34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>
            <a:extLst>
              <a:ext uri="{FF2B5EF4-FFF2-40B4-BE49-F238E27FC236}">
                <a16:creationId xmlns:a16="http://schemas.microsoft.com/office/drawing/2014/main" id="{0B2EFB73-C670-C3CD-0B06-7D8C1F9C9AA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25CF30BB-BE61-6BDC-0DDB-2E948789304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08284C-A8D8-4AB8-BA16-1D85BD34C954}" type="datetimeFigureOut">
              <a:rPr lang="pl-PL" smtClean="0"/>
              <a:t>2024-05-21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E984CE64-F6AE-0775-6732-DD0C25A6035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5780FA48-D06D-E593-30A3-16FBAF9FCE2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744E9E-6CEF-4432-81B0-75D35AA7F3A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830230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14E708-D32D-41AC-A509-F637CFCFF07A}" type="datetimeFigureOut">
              <a:rPr lang="pl-PL" smtClean="0"/>
              <a:t>2024-05-21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C953EB-E1EC-4684-BAFF-685F9E5F1EC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532977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C953EB-E1EC-4684-BAFF-685F9E5F1EC1}" type="slidenum">
              <a:rPr lang="pl-PL" smtClean="0"/>
              <a:t>13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58030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C953EB-E1EC-4684-BAFF-685F9E5F1EC1}" type="slidenum">
              <a:rPr lang="pl-PL" smtClean="0"/>
              <a:t>14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225083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7" descr="Obraz zawierający żółty, clipart, kreskówka&#10;&#10;Opis wygenerowany automatycznie">
            <a:extLst>
              <a:ext uri="{FF2B5EF4-FFF2-40B4-BE49-F238E27FC236}">
                <a16:creationId xmlns:a16="http://schemas.microsoft.com/office/drawing/2014/main" id="{E2EB954A-D2E2-727D-14AF-AB4F8DF428D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86" t="992" b="496"/>
          <a:stretch/>
        </p:blipFill>
        <p:spPr>
          <a:xfrm>
            <a:off x="0" y="-1"/>
            <a:ext cx="12374431" cy="6858001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4EDEABD2-F2E6-FCEC-740B-74523DDB8FD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70615" y="2890148"/>
            <a:ext cx="5816600" cy="2387600"/>
          </a:xfrm>
        </p:spPr>
        <p:txBody>
          <a:bodyPr anchor="b">
            <a:normAutofit/>
          </a:bodyPr>
          <a:lstStyle>
            <a:lvl1pPr algn="l">
              <a:defRPr sz="5400" b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pl-PL" dirty="0"/>
              <a:t>Tytuł wystąpienia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307B631E-CAE9-5943-1DF3-C0E5E917BD2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44500" y="5528470"/>
            <a:ext cx="5994400" cy="1655762"/>
          </a:xfrm>
        </p:spPr>
        <p:txBody>
          <a:bodyPr/>
          <a:lstStyle>
            <a:lvl1pPr marL="0" indent="0" algn="l">
              <a:buNone/>
              <a:defRPr sz="2400" b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b="1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Roboto" panose="02000000000000000000" pitchFamily="2" charset="0"/>
              </a:rPr>
              <a:t>Autor</a:t>
            </a:r>
            <a:br>
              <a:rPr lang="pl-PL" b="1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Roboto" panose="02000000000000000000" pitchFamily="2" charset="0"/>
              </a:rPr>
            </a:br>
            <a:r>
              <a:rPr lang="pl-PL" b="1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Roboto" panose="02000000000000000000" pitchFamily="2" charset="0"/>
              </a:rPr>
              <a:t>Organizacja/Instytucja</a:t>
            </a:r>
          </a:p>
        </p:txBody>
      </p:sp>
      <p:pic>
        <p:nvPicPr>
          <p:cNvPr id="5" name="Obraz 4" descr="Obraz zawierający czarne, ciemność&#10;&#10;Opis wygenerowany automatycznie">
            <a:extLst>
              <a:ext uri="{FF2B5EF4-FFF2-40B4-BE49-F238E27FC236}">
                <a16:creationId xmlns:a16="http://schemas.microsoft.com/office/drawing/2014/main" id="{B3D753B5-37AA-B8CB-C867-1E1CD84991C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286" y="179907"/>
            <a:ext cx="2137585" cy="1129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74821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8B221B-7E45-144C-218A-5DB0DD64A7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39F983F0-78C4-3348-6F73-EDDE6DEC9C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5DD821C-48BA-2CD5-334A-0F2D7008D6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589DB-240A-4D2C-97D5-905021FBF3AE}" type="datetimeFigureOut">
              <a:rPr lang="pl-PL" smtClean="0"/>
              <a:t>2024-05-21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5D3CA1F5-F152-7F6C-DF93-A2D98F2921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2246FD7A-0F70-3C4B-16C2-3563A9D3DE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3C9AD-93C3-409B-956F-9B2A7B2BC32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5485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A393DFEE-9E8B-8675-467B-FC689139AC3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0D056E65-FBFE-F002-01B0-D6EC5336FA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91477013-00E2-CAB8-A82E-6276E5FF80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589DB-240A-4D2C-97D5-905021FBF3AE}" type="datetimeFigureOut">
              <a:rPr lang="pl-PL" smtClean="0"/>
              <a:t>2024-05-21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D849C76E-621B-A786-9F82-634B91645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2874903B-30A7-4785-42BF-185E5FF6CC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3C9AD-93C3-409B-956F-9B2A7B2BC32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32693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 descr="Obraz zawierający żółty, clipart, kreskówka&#10;&#10;Opis wygenerowany automatycznie">
            <a:extLst>
              <a:ext uri="{FF2B5EF4-FFF2-40B4-BE49-F238E27FC236}">
                <a16:creationId xmlns:a16="http://schemas.microsoft.com/office/drawing/2014/main" id="{70F9F92F-497E-5F6E-A27E-3050620F7E4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381" t="992" r="20086" b="496"/>
          <a:stretch/>
        </p:blipFill>
        <p:spPr>
          <a:xfrm>
            <a:off x="8610600" y="0"/>
            <a:ext cx="3513992" cy="6858001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7CAB9983-C92A-E2CA-D291-714EEB71C9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7628792" cy="1325563"/>
          </a:xfrm>
        </p:spPr>
        <p:txBody>
          <a:bodyPr>
            <a:normAutofit/>
          </a:bodyPr>
          <a:lstStyle>
            <a:lvl1pPr>
              <a:defRPr sz="4800" b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pl-PL" dirty="0"/>
              <a:t>Tytuł slajdu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E119F1D-FBAC-A7E5-F72A-AF1F363BFFD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825625"/>
            <a:ext cx="7628792" cy="4351338"/>
          </a:xfrm>
        </p:spPr>
        <p:txBody>
          <a:bodyPr>
            <a:normAutofit/>
          </a:bodyPr>
          <a:lstStyle>
            <a:lvl1pPr marL="0" indent="0">
              <a:buNone/>
              <a:defRPr sz="32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pl-PL" dirty="0"/>
              <a:t>Treść slajdu</a:t>
            </a:r>
          </a:p>
        </p:txBody>
      </p:sp>
    </p:spTree>
    <p:extLst>
      <p:ext uri="{BB962C8B-B14F-4D97-AF65-F5344CB8AC3E}">
        <p14:creationId xmlns:p14="http://schemas.microsoft.com/office/powerpoint/2010/main" val="3381686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2F93683-F423-7894-5275-7800C900FF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3217D0A-CCEA-8583-4EFA-AF54DB74D0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09B976FB-51A5-D915-80F3-D74A884BB2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589DB-240A-4D2C-97D5-905021FBF3AE}" type="datetimeFigureOut">
              <a:rPr lang="pl-PL" smtClean="0"/>
              <a:t>2024-05-21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F8A4C07B-2330-CEFF-744E-3429AD08E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10C37209-F8BC-D246-EE8F-3FA005389C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3C9AD-93C3-409B-956F-9B2A7B2BC32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988733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77C1AAB-31B2-D727-7991-A645EA86BB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A8A8B61-D6B3-7FB3-BCA3-E3FD75656A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B5858135-73C2-7399-CEBC-F309810BC4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C593A3BD-8801-1823-584A-F5F3A79745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589DB-240A-4D2C-97D5-905021FBF3AE}" type="datetimeFigureOut">
              <a:rPr lang="pl-PL" smtClean="0"/>
              <a:t>2024-05-21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98411442-7248-6D78-AE04-8ECA443192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531296D6-C6B9-C5E9-72C1-68779CE4B7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3C9AD-93C3-409B-956F-9B2A7B2BC32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680548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FC1F759-AD43-E435-1039-3FF11FEDD2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2C7101C4-12F0-2BBB-C3D4-2F25500B1D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14F2B9CE-8B5F-3C3E-B282-452FF7BAEB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12C8F718-C770-6FEB-FA43-C53B366D1D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3EDEC60A-3164-B4FB-E625-E7758237A44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9D247D8F-1D1C-49C4-1049-609935046E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589DB-240A-4D2C-97D5-905021FBF3AE}" type="datetimeFigureOut">
              <a:rPr lang="pl-PL" smtClean="0"/>
              <a:t>2024-05-21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D56A286F-35CD-EBF2-C579-44FAD1699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CF31BA4C-6E0D-6FA5-FB66-E86A8D1C2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3C9AD-93C3-409B-956F-9B2A7B2BC32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201535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D0B6713-F4BD-7E2E-5E16-A47B66F779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C677236C-45F0-847E-25A6-790D5B6F55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589DB-240A-4D2C-97D5-905021FBF3AE}" type="datetimeFigureOut">
              <a:rPr lang="pl-PL" smtClean="0"/>
              <a:t>2024-05-21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170AA2C3-19F1-5B0B-4D82-D274E3F9A4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A0C91790-F0D2-FE67-BEA3-F51EEA32F6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3C9AD-93C3-409B-956F-9B2A7B2BC32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67584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E0CC4B62-3EEA-19B5-4DC0-FCED84A2FF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589DB-240A-4D2C-97D5-905021FBF3AE}" type="datetimeFigureOut">
              <a:rPr lang="pl-PL" smtClean="0"/>
              <a:t>2024-05-21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A4A45064-6F6D-0AF5-BD56-D06D8C6A1F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CEC99912-AEA3-BCE7-7B0A-8B6FD46FA9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3C9AD-93C3-409B-956F-9B2A7B2BC32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40623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89FA35F-1AB8-43FB-CE32-597BE2EEE5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8921BA5-3E4A-BA0C-E4F8-B93586842A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F0BED556-BD4B-7704-8A24-694C4DE8FB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0952161F-1695-AC41-2342-F67000BC50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589DB-240A-4D2C-97D5-905021FBF3AE}" type="datetimeFigureOut">
              <a:rPr lang="pl-PL" smtClean="0"/>
              <a:t>2024-05-21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35A1927A-1BA0-68F1-3270-09F03FC99C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D4852E97-A55A-76D4-D6B3-3CC479956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3C9AD-93C3-409B-956F-9B2A7B2BC32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84207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2A17903-28E6-25BE-1541-1584BED8F5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171EF8A4-90D2-A804-08E2-3183C03DDD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CEB31ACA-2083-80C0-79D4-A7FCD8258E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BF5A642A-B528-FFB7-BC1E-A4280F2C27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589DB-240A-4D2C-97D5-905021FBF3AE}" type="datetimeFigureOut">
              <a:rPr lang="pl-PL" smtClean="0"/>
              <a:t>2024-05-21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00FD2B78-283D-196F-8CE4-E658BAFB12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C76A3FC7-C93E-B451-8606-44047D076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3C9AD-93C3-409B-956F-9B2A7B2BC32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60079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 descr="Obraz zawierający żółty, clipart, kreskówka&#10;&#10;Opis wygenerowany automatycznie">
            <a:extLst>
              <a:ext uri="{FF2B5EF4-FFF2-40B4-BE49-F238E27FC236}">
                <a16:creationId xmlns:a16="http://schemas.microsoft.com/office/drawing/2014/main" id="{B859A23A-203A-4481-1FFF-0816D05EC23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381" t="992" r="20086" b="496"/>
          <a:stretch/>
        </p:blipFill>
        <p:spPr>
          <a:xfrm>
            <a:off x="8610600" y="0"/>
            <a:ext cx="3513992" cy="6858001"/>
          </a:xfrm>
          <a:prstGeom prst="rect">
            <a:avLst/>
          </a:prstGeom>
        </p:spPr>
      </p:pic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6EC5EEBE-BEE4-C04A-ED53-E26DFA35C9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752942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32E45235-8811-3D1E-4072-C82DEF33FD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7529423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FE927DCD-80A2-E84E-7710-1E71E09A4E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CE589DB-240A-4D2C-97D5-905021FBF3AE}" type="datetimeFigureOut">
              <a:rPr lang="pl-PL" smtClean="0"/>
              <a:t>2024-05-21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227AEA56-CD71-7E5C-D60D-F330A30AFC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2454C5D3-A0FC-3EB0-B6AC-A62A8243DC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6E3C9AD-93C3-409B-956F-9B2A7B2BC32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2743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b="1" kern="1200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3200" kern="1200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v.pl/web/dostepnosc-cyfrowa" TargetMode="External"/><Relationship Id="rId2" Type="http://schemas.openxmlformats.org/officeDocument/2006/relationships/hyperlink" Target="mailto:dostepnosc.cyfrowa@cyfra.gov.pl" TargetMode="Externa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ytuł 7">
            <a:extLst>
              <a:ext uri="{FF2B5EF4-FFF2-40B4-BE49-F238E27FC236}">
                <a16:creationId xmlns:a16="http://schemas.microsoft.com/office/drawing/2014/main" id="{44AF25D6-83E1-A605-C07F-8E185C855F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0614" y="1325880"/>
            <a:ext cx="6917153" cy="3191256"/>
          </a:xfrm>
        </p:spPr>
        <p:txBody>
          <a:bodyPr>
            <a:normAutofit/>
          </a:bodyPr>
          <a:lstStyle/>
          <a:p>
            <a:r>
              <a:rPr lang="pl-PL" sz="4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Czy żądamy zapewnienia dostępności cyfrowej?</a:t>
            </a:r>
            <a:endParaRPr lang="pl-PL" sz="13800" dirty="0"/>
          </a:p>
        </p:txBody>
      </p:sp>
      <p:sp>
        <p:nvSpPr>
          <p:cNvPr id="9" name="Podtytuł 8">
            <a:extLst>
              <a:ext uri="{FF2B5EF4-FFF2-40B4-BE49-F238E27FC236}">
                <a16:creationId xmlns:a16="http://schemas.microsoft.com/office/drawing/2014/main" id="{B42239C4-3DA3-FADD-72A9-EA3BB434DB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4500" y="4599432"/>
            <a:ext cx="6751828" cy="2584800"/>
          </a:xfrm>
        </p:spPr>
        <p:txBody>
          <a:bodyPr/>
          <a:lstStyle/>
          <a:p>
            <a:r>
              <a:rPr lang="pl-PL" sz="2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Wyniki ankiety Ministerstwa Cyfryzacji w administracji publicznej w zakresie zapewniania dostępności cyfrowej</a:t>
            </a:r>
          </a:p>
          <a:p>
            <a:r>
              <a:rPr lang="pl-PL" sz="1800" b="1" dirty="0">
                <a:latin typeface="Aptos" panose="020B0004020202020204" pitchFamily="34" charset="0"/>
                <a:cs typeface="Times New Roman" panose="02020603050405020304" pitchFamily="18" charset="0"/>
              </a:rPr>
              <a:t>Rafał Kanarek </a:t>
            </a:r>
          </a:p>
          <a:p>
            <a:r>
              <a:rPr lang="pl-PL" sz="1800" dirty="0">
                <a:latin typeface="Aptos" panose="020B0004020202020204" pitchFamily="34" charset="0"/>
                <a:cs typeface="Times New Roman" panose="02020603050405020304" pitchFamily="18" charset="0"/>
              </a:rPr>
              <a:t>Centrum Rozwoju Kompetencji Cyfrowych, Ministerstwo Cyfryzacji </a:t>
            </a:r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21374885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CC41CF17-9AFF-401C-9822-8E341AA5D3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7690358" cy="2852737"/>
          </a:xfrm>
        </p:spPr>
        <p:txBody>
          <a:bodyPr/>
          <a:lstStyle/>
          <a:p>
            <a:r>
              <a:rPr lang="pl-PL" dirty="0"/>
              <a:t>Skargi i żądania </a:t>
            </a:r>
            <a:br>
              <a:rPr lang="pl-PL" dirty="0"/>
            </a:br>
            <a:r>
              <a:rPr lang="pl-PL" dirty="0"/>
              <a:t>w liczbach</a:t>
            </a:r>
          </a:p>
        </p:txBody>
      </p:sp>
    </p:spTree>
    <p:extLst>
      <p:ext uri="{BB962C8B-B14F-4D97-AF65-F5344CB8AC3E}">
        <p14:creationId xmlns:p14="http://schemas.microsoft.com/office/powerpoint/2010/main" val="20010027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A0EE58F-B661-4752-FFEF-6F469D5BCC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20000"/>
              </a:lnSpc>
            </a:pPr>
            <a:r>
              <a:rPr lang="pl-PL" b="1" dirty="0"/>
              <a:t>Działania WDC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0A3FEF0-6E8F-D911-5472-B861C2ACE8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>
              <a:lnSpc>
                <a:spcPct val="120000"/>
              </a:lnSpc>
            </a:pPr>
            <a:r>
              <a:rPr lang="pl-PL" dirty="0"/>
              <a:t>Zgodnie z art. 13 ust. 1 pkt. 1 minister właściwy do spraw informatyzacji może wystąpić do podmiotów publicznych o przekazanie informacji o liczbie żądań i skarg na brak zapewnienia dostępności cyfrowej oraz o sposobie ich załatwienia.</a:t>
            </a:r>
          </a:p>
          <a:p>
            <a:pPr>
              <a:lnSpc>
                <a:spcPct val="120000"/>
              </a:lnSpc>
            </a:pPr>
            <a:r>
              <a:rPr lang="pl-PL" b="1" dirty="0"/>
              <a:t>Ankiety</a:t>
            </a:r>
            <a:r>
              <a:rPr lang="pl-PL" dirty="0"/>
              <a:t> </a:t>
            </a:r>
          </a:p>
          <a:p>
            <a:pPr>
              <a:lnSpc>
                <a:spcPct val="120000"/>
              </a:lnSpc>
            </a:pPr>
            <a:r>
              <a:rPr lang="pl-PL" dirty="0"/>
              <a:t>W 2023 i 2024 r. zwróciliśmy się do podmiotów publicznych z prośbą o informacje odnośnie otrzymanych żądań i skarg odpowiednio za rok 2022 i 2023.</a:t>
            </a:r>
          </a:p>
          <a:p>
            <a:pPr>
              <a:lnSpc>
                <a:spcPct val="120000"/>
              </a:lnSpc>
            </a:pPr>
            <a:r>
              <a:rPr lang="pl-PL" dirty="0"/>
              <a:t>Dane za rok 2022 były przekazywane w zestawieniu zbiorczym przez podmiot nadzorujący i obejmowały dane przekazane mu ze wszystkich jednostek podległych i nadzorowanych, a dane za rok 2023 każdy podmiot przekazywał samodzielnie.</a:t>
            </a:r>
          </a:p>
          <a:p>
            <a:pPr>
              <a:lnSpc>
                <a:spcPct val="120000"/>
              </a:lnSpc>
            </a:pPr>
            <a:r>
              <a:rPr lang="pl-PL" dirty="0"/>
              <a:t>Różnica w sposobie udzielania odpowiedzi miała też wpływ na liczbę otrzymanych informacji zwrotnych.</a:t>
            </a:r>
          </a:p>
          <a:p>
            <a:pPr>
              <a:lnSpc>
                <a:spcPct val="120000"/>
              </a:lnSpc>
            </a:pPr>
            <a:r>
              <a:rPr lang="pl-PL" dirty="0"/>
              <a:t>Do obu zapytań wykorzystaliśmy przygotowane ankiety do wypełnienia online.</a:t>
            </a:r>
          </a:p>
        </p:txBody>
      </p:sp>
    </p:spTree>
    <p:extLst>
      <p:ext uri="{BB962C8B-B14F-4D97-AF65-F5344CB8AC3E}">
        <p14:creationId xmlns:p14="http://schemas.microsoft.com/office/powerpoint/2010/main" val="2670215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786A572-EDDE-4725-AE51-8737DEB1F2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Żądania w 2022 i 2023 r.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821006E-FE82-118F-95EF-7D3067BB1F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spcAft>
                <a:spcPts val="800"/>
              </a:spcAft>
              <a:tabLst>
                <a:tab pos="449580" algn="l"/>
              </a:tabLst>
            </a:pPr>
            <a:r>
              <a:rPr lang="pl-PL" sz="2400" kern="100" dirty="0">
                <a:effectLst/>
              </a:rPr>
              <a:t>W ankiecie za rok </a:t>
            </a:r>
            <a:r>
              <a:rPr lang="pl-PL" sz="2400" b="1" kern="100" dirty="0">
                <a:effectLst/>
              </a:rPr>
              <a:t>2022</a:t>
            </a:r>
            <a:r>
              <a:rPr lang="pl-PL" sz="2400" kern="100" dirty="0">
                <a:effectLst/>
              </a:rPr>
              <a:t> wzięło udział </a:t>
            </a:r>
            <a:r>
              <a:rPr lang="pl-PL" sz="2400" b="1" kern="100" dirty="0">
                <a:effectLst/>
              </a:rPr>
              <a:t>1738</a:t>
            </a:r>
            <a:r>
              <a:rPr lang="pl-PL" sz="2400" kern="100" dirty="0">
                <a:effectLst/>
              </a:rPr>
              <a:t> podmiotów</a:t>
            </a:r>
            <a:r>
              <a:rPr lang="pl-PL" sz="2400" kern="100" dirty="0"/>
              <a:t>. </a:t>
            </a:r>
          </a:p>
          <a:p>
            <a:pPr>
              <a:lnSpc>
                <a:spcPct val="100000"/>
              </a:lnSpc>
              <a:spcAft>
                <a:spcPts val="800"/>
              </a:spcAft>
              <a:tabLst>
                <a:tab pos="449580" algn="l"/>
              </a:tabLst>
            </a:pPr>
            <a:r>
              <a:rPr lang="pl-PL" sz="2400" kern="100" dirty="0"/>
              <a:t>Ankietę za rok </a:t>
            </a:r>
            <a:r>
              <a:rPr lang="pl-PL" sz="2400" b="1" kern="100" dirty="0"/>
              <a:t>2023</a:t>
            </a:r>
            <a:r>
              <a:rPr lang="pl-PL" sz="2400" kern="100" dirty="0"/>
              <a:t> uzupełniło </a:t>
            </a:r>
            <a:r>
              <a:rPr lang="pl-PL" sz="2400" b="1" kern="100" dirty="0"/>
              <a:t>13</a:t>
            </a:r>
            <a:r>
              <a:rPr lang="pl-PL" sz="2400" kern="100" dirty="0"/>
              <a:t> </a:t>
            </a:r>
            <a:r>
              <a:rPr lang="pl-PL" sz="2400" b="1" kern="100" dirty="0"/>
              <a:t>316</a:t>
            </a:r>
            <a:r>
              <a:rPr lang="pl-PL" sz="2400" kern="100" dirty="0"/>
              <a:t> podmiotów publicznych. </a:t>
            </a:r>
            <a:endParaRPr lang="pl-PL" sz="2400" kern="100" dirty="0">
              <a:effectLst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tabLst>
                <a:tab pos="449580" algn="l"/>
              </a:tabLst>
            </a:pPr>
            <a:r>
              <a:rPr lang="pl-PL" sz="2400" kern="100" dirty="0">
                <a:effectLst/>
              </a:rPr>
              <a:t>W roku </a:t>
            </a:r>
            <a:r>
              <a:rPr lang="pl-PL" sz="2400" b="1" kern="100" dirty="0">
                <a:effectLst/>
              </a:rPr>
              <a:t>2022</a:t>
            </a:r>
            <a:r>
              <a:rPr lang="pl-PL" sz="2400" kern="100" dirty="0">
                <a:effectLst/>
              </a:rPr>
              <a:t> w </a:t>
            </a:r>
            <a:r>
              <a:rPr lang="pl-PL" sz="2400" b="1" kern="100" dirty="0">
                <a:effectLst/>
              </a:rPr>
              <a:t>36</a:t>
            </a:r>
            <a:r>
              <a:rPr lang="pl-PL" sz="2400" kern="100" dirty="0">
                <a:effectLst/>
              </a:rPr>
              <a:t> podmiotach wystąpiło </a:t>
            </a:r>
            <a:r>
              <a:rPr lang="pl-PL" sz="2400" b="1" kern="100" dirty="0">
                <a:effectLst/>
              </a:rPr>
              <a:t>67</a:t>
            </a:r>
            <a:r>
              <a:rPr lang="pl-PL" sz="2400" kern="100" dirty="0">
                <a:effectLst/>
              </a:rPr>
              <a:t> żądań, natomiast skarg nie odnotowano. </a:t>
            </a:r>
          </a:p>
          <a:p>
            <a:pPr>
              <a:lnSpc>
                <a:spcPct val="115000"/>
              </a:lnSpc>
              <a:spcAft>
                <a:spcPts val="800"/>
              </a:spcAft>
              <a:tabLst>
                <a:tab pos="449580" algn="l"/>
              </a:tabLst>
            </a:pPr>
            <a:r>
              <a:rPr lang="pl-PL" sz="2400" kern="100" dirty="0">
                <a:effectLst/>
              </a:rPr>
              <a:t>W roku </a:t>
            </a:r>
            <a:r>
              <a:rPr lang="pl-PL" sz="2400" b="1" kern="100" dirty="0">
                <a:effectLst/>
              </a:rPr>
              <a:t>2023</a:t>
            </a:r>
            <a:r>
              <a:rPr lang="pl-PL" sz="2400" kern="100" dirty="0">
                <a:effectLst/>
              </a:rPr>
              <a:t> w </a:t>
            </a:r>
            <a:r>
              <a:rPr lang="pl-PL" sz="2400" b="1" kern="100" dirty="0">
                <a:effectLst/>
              </a:rPr>
              <a:t>102</a:t>
            </a:r>
            <a:r>
              <a:rPr lang="pl-PL" sz="2400" kern="100" dirty="0">
                <a:effectLst/>
              </a:rPr>
              <a:t> podmiotach odnotowan</a:t>
            </a:r>
            <a:r>
              <a:rPr lang="pl-PL" sz="2400" kern="100" dirty="0"/>
              <a:t>o </a:t>
            </a:r>
            <a:r>
              <a:rPr lang="pl-PL" sz="2400" b="1" kern="100" dirty="0"/>
              <a:t>157</a:t>
            </a:r>
            <a:r>
              <a:rPr lang="pl-PL" sz="2400" kern="100" dirty="0"/>
              <a:t> żądań, a skarg odnotowano </a:t>
            </a:r>
            <a:r>
              <a:rPr lang="pl-PL" sz="2400" b="1" kern="100" dirty="0"/>
              <a:t>7</a:t>
            </a:r>
            <a:r>
              <a:rPr lang="pl-PL" sz="2400" kern="100" dirty="0"/>
              <a:t> w </a:t>
            </a:r>
            <a:r>
              <a:rPr lang="pl-PL" sz="2400" b="1" kern="100" dirty="0"/>
              <a:t>7</a:t>
            </a:r>
            <a:r>
              <a:rPr lang="pl-PL" sz="2400" kern="100" dirty="0"/>
              <a:t> podmiotach.</a:t>
            </a:r>
            <a:endParaRPr lang="pl-PL" sz="2400" kern="100" dirty="0">
              <a:effectLst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499166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31AC969-F881-A9B2-59C7-256DF20742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600" dirty="0"/>
              <a:t>Wyniki ankiet za 2023 rok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FD774FC7-DF39-368C-30B6-5BDD6F81E6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269" y="1690688"/>
            <a:ext cx="7415505" cy="2258742"/>
          </a:xfrm>
        </p:spPr>
        <p:txBody>
          <a:bodyPr>
            <a:normAutofit/>
          </a:bodyPr>
          <a:lstStyle/>
          <a:p>
            <a:r>
              <a:rPr lang="pl-PL" sz="2400" dirty="0"/>
              <a:t>Ankietę za rok 2023 uzupełniło 13 316 podmiotów publicznych, w tym: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400" dirty="0"/>
              <a:t>podmioty centralne – 2%,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400" dirty="0"/>
              <a:t>podmioty regionalne – 5 %,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400" dirty="0"/>
              <a:t>podmioty lokalne – 93%.  </a:t>
            </a:r>
          </a:p>
          <a:p>
            <a:endParaRPr lang="pl-PL" dirty="0"/>
          </a:p>
        </p:txBody>
      </p:sp>
      <p:graphicFrame>
        <p:nvGraphicFramePr>
          <p:cNvPr id="6" name="Symbol zastępczy zawartości 5" descr="Wykres kołowy prezentuje procentowy podział podmiotów publicznych ze względu na ich rodzaj. Podmioty centralne – 2%,&#10;podmioty regionalne – 5 %,&#10;podmioty lokalne – 93%.">
            <a:extLst>
              <a:ext uri="{FF2B5EF4-FFF2-40B4-BE49-F238E27FC236}">
                <a16:creationId xmlns:a16="http://schemas.microsoft.com/office/drawing/2014/main" id="{D869BCD6-D7C8-65E5-2FF1-DBE030F27996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85530397"/>
              </p:ext>
            </p:extLst>
          </p:nvPr>
        </p:nvGraphicFramePr>
        <p:xfrm>
          <a:off x="1169154" y="3949430"/>
          <a:ext cx="7198469" cy="27799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911993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8B2AEE0-7DA7-CFBB-7F86-61779F2B38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325563"/>
            <a:ext cx="7529423" cy="1325563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pl-PL" dirty="0"/>
              <a:t>Podział podmiotów ze względu na obszar ich działania</a:t>
            </a:r>
          </a:p>
        </p:txBody>
      </p:sp>
      <p:sp>
        <p:nvSpPr>
          <p:cNvPr id="8" name="Symbol zastępczy zawartości 7">
            <a:extLst>
              <a:ext uri="{FF2B5EF4-FFF2-40B4-BE49-F238E27FC236}">
                <a16:creationId xmlns:a16="http://schemas.microsoft.com/office/drawing/2014/main" id="{4F1B97A3-1CF1-377D-ABA3-9AEF821DD8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2025" y="505838"/>
            <a:ext cx="3832698" cy="5846324"/>
          </a:xfrm>
        </p:spPr>
        <p:txBody>
          <a:bodyPr numCol="1">
            <a:normAutofit fontScale="92500"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Podmioty publiczne według obszaru działania:</a:t>
            </a: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Mazowieckie – 14%,</a:t>
            </a: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Śląskie – 12%,</a:t>
            </a: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Wielkopolskie – 11%,</a:t>
            </a: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Małopolskie – 8%,</a:t>
            </a: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Łódzkie – 6%,</a:t>
            </a: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Dolnośląskie – 6%,</a:t>
            </a: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Podkarpackie – 6%,</a:t>
            </a: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Lubelskie – 5%,</a:t>
            </a: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Zachodniopomorskie – 5%,</a:t>
            </a: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Pomorskie – 5%,</a:t>
            </a: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Kujawsko-pomorskie – 4%,</a:t>
            </a: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Podlaskie – 4%,</a:t>
            </a: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Świętokrzyskie – 4%,</a:t>
            </a: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Warmińsko-mazurskie – 4%,</a:t>
            </a: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Opolskie – 3%,</a:t>
            </a: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Lubuskie – 2%,</a:t>
            </a: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Cały kraj – 1%.</a:t>
            </a: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pl-PL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3" name="Symbol zastępczy zawartości 5" descr="Wykres kołowy prezentuje podział podmiotów ankietowanych, ze względu na obszar ich działania. Mazowieckie – 14%,, Śląskie – 12%, Wielkopolskie – 11%, Małopolskie – 8%, Łódzkie – 6%, Dolnośląskie – 6%, Podkarpackie – 6%, Lubelskie – 5%, Zachodniopomorskie – 5%, Pomorskie – 5%, Kujawsko-pomorskie – 4%, Podlaskie – 4%, Świętokrzyskie – 4%, Warmińsko-mazurskie – 4%, Opolskie – 3%, Lubuskie – 2%, Cały kraj – 1%.&#10;">
            <a:extLst>
              <a:ext uri="{FF2B5EF4-FFF2-40B4-BE49-F238E27FC236}">
                <a16:creationId xmlns:a16="http://schemas.microsoft.com/office/drawing/2014/main" id="{AC5935AE-E015-66F7-BF0A-F1F69707AA6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10329824"/>
              </p:ext>
            </p:extLst>
          </p:nvPr>
        </p:nvGraphicFramePr>
        <p:xfrm>
          <a:off x="4231532" y="807396"/>
          <a:ext cx="7960467" cy="53920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552037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1F93D64-7B93-416E-3046-9B05EC6D43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08007" y="0"/>
            <a:ext cx="2347673" cy="1325563"/>
          </a:xfrm>
        </p:spPr>
        <p:txBody>
          <a:bodyPr>
            <a:normAutofit/>
          </a:bodyPr>
          <a:lstStyle/>
          <a:p>
            <a:r>
              <a:rPr lang="pl-PL" dirty="0"/>
              <a:t>Żądania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2EE53B9-AFCD-44CE-35AA-61FCA8AB85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8289" y="301556"/>
            <a:ext cx="8154211" cy="3127444"/>
          </a:xfrm>
        </p:spPr>
        <p:txBody>
          <a:bodyPr>
            <a:normAutofit fontScale="40000" lnSpcReduction="20000"/>
          </a:bodyPr>
          <a:lstStyle/>
          <a:p>
            <a:pPr>
              <a:lnSpc>
                <a:spcPct val="110000"/>
              </a:lnSpc>
            </a:pPr>
            <a:r>
              <a:rPr lang="pl-PL" sz="4000" dirty="0"/>
              <a:t>W 90% podmiotów, które odnotowały żądania wystąpiło tylko jedno żądanie, a w przypadku 10% podmiotów były to 2 lub więcej żądań. </a:t>
            </a:r>
          </a:p>
          <a:p>
            <a:pPr>
              <a:lnSpc>
                <a:spcPct val="110000"/>
              </a:lnSpc>
            </a:pPr>
            <a:r>
              <a:rPr lang="pl-PL" sz="4000" dirty="0"/>
              <a:t>Żądania dotyczyły:</a:t>
            </a:r>
          </a:p>
          <a:p>
            <a:pPr marL="457200" indent="-4572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pl-PL" sz="4000" dirty="0"/>
              <a:t>całej strony internetowej – 46%,</a:t>
            </a:r>
          </a:p>
          <a:p>
            <a:pPr marL="457200" indent="-4572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pl-PL" sz="4000" dirty="0"/>
              <a:t>elementu strony internetowej (np. opublikowanych dokumentów lub formularzy) – 32%,</a:t>
            </a:r>
          </a:p>
          <a:p>
            <a:pPr marL="457200" indent="-4572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pl-PL" sz="4000" dirty="0"/>
              <a:t>całej aplikacji mobilnej – 4%,</a:t>
            </a:r>
          </a:p>
          <a:p>
            <a:pPr marL="457200" indent="-4572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pl-PL" sz="4000" dirty="0"/>
              <a:t>elementu aplikacji mobilnej (np. opublikowanych dokumentów lub formularzy) – 3%,</a:t>
            </a:r>
          </a:p>
          <a:p>
            <a:pPr marL="457200" indent="-4572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pl-PL" sz="4000" dirty="0"/>
              <a:t>Inne – 15%.</a:t>
            </a:r>
            <a:endParaRPr lang="pl-PL" sz="60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pl-PL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pl-PL" dirty="0"/>
          </a:p>
        </p:txBody>
      </p:sp>
      <p:graphicFrame>
        <p:nvGraphicFramePr>
          <p:cNvPr id="4" name="Symbol zastępczy zawartości 5" descr="Wykres kołowy prezentuje podział żądań ze względu na to czego dotyczyły: całej strony internetowej – 46%,&#10;elementu strony internetowej (np. opublikowanych dokumentów lub formularzy) – 32%,&#10;całej aplikacji mobilnej – 4%,&#10;elementu aplikacji mobilnej (np. opublikowanych dokumentów lub formularzy) – 3%,&#10;Inne – 15%.">
            <a:extLst>
              <a:ext uri="{FF2B5EF4-FFF2-40B4-BE49-F238E27FC236}">
                <a16:creationId xmlns:a16="http://schemas.microsoft.com/office/drawing/2014/main" id="{B0F35DE2-FA85-CDFD-736E-C1F3AB6EA2C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32585720"/>
              </p:ext>
            </p:extLst>
          </p:nvPr>
        </p:nvGraphicFramePr>
        <p:xfrm>
          <a:off x="418289" y="3190875"/>
          <a:ext cx="7925611" cy="32289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61211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24B2885-C50F-AB5F-4392-7C11AF294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Powołanie się na nadmierne koszty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D8AA463-0DC3-DD7A-FA3F-0A8ED73731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Na pytanie, czy żądania zapewnienia dostępności cyfrowej dotyczyły elementów, dla których podmiot powołał się na nadmierne koszty, tylko 11 podmiotów odpowiedziało twierdząco. Powołanie się na nadmierne koszty dotyczyło w sumie 15 żądań. </a:t>
            </a:r>
          </a:p>
        </p:txBody>
      </p:sp>
    </p:spTree>
    <p:extLst>
      <p:ext uri="{BB962C8B-B14F-4D97-AF65-F5344CB8AC3E}">
        <p14:creationId xmlns:p14="http://schemas.microsoft.com/office/powerpoint/2010/main" val="10692831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A54D536-ED7F-466E-DCB4-57DA428915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Skargi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097A847-1629-26A5-CA2E-2932656262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628792" cy="1191895"/>
          </a:xfrm>
        </p:spPr>
        <p:txBody>
          <a:bodyPr>
            <a:normAutofit/>
          </a:bodyPr>
          <a:lstStyle/>
          <a:p>
            <a:r>
              <a:rPr lang="pl-PL" sz="2400" dirty="0"/>
              <a:t>Skarg odnotowano tylko 7. Większość (57%) dotyczyło całej strony internetowej, 29% dotyczyło całej aplikacji mobilnej, a 14% skarg zaklasyfikowano jako inne.  </a:t>
            </a:r>
          </a:p>
        </p:txBody>
      </p:sp>
      <p:graphicFrame>
        <p:nvGraphicFramePr>
          <p:cNvPr id="4" name="Symbol zastępczy zawartości 5" descr="Wykres kołowy prezentuje podział skarg ze względu na to czego dotyczyły: 57% dotyczyło całej strony internetowej, 29% dotyczyło całej aplikacji mobilnej, a 14% skarg zaklasyfikowano jako inne.">
            <a:extLst>
              <a:ext uri="{FF2B5EF4-FFF2-40B4-BE49-F238E27FC236}">
                <a16:creationId xmlns:a16="http://schemas.microsoft.com/office/drawing/2014/main" id="{8C60AE5D-F936-0136-3255-BEF580821BC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44725390"/>
              </p:ext>
            </p:extLst>
          </p:nvPr>
        </p:nvGraphicFramePr>
        <p:xfrm>
          <a:off x="838201" y="3145879"/>
          <a:ext cx="7628791" cy="28994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558202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9DB2255-4899-39DA-E66B-6A0F04F460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Wnioski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3DFC183-2FCD-B2FC-AC35-67F4D97F91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7628792" cy="4802187"/>
          </a:xfrm>
        </p:spPr>
        <p:txBody>
          <a:bodyPr>
            <a:normAutofit/>
          </a:bodyPr>
          <a:lstStyle/>
          <a:p>
            <a:pPr marL="457200" indent="-4572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pl-PL" sz="1800" dirty="0"/>
              <a:t>Niewielu użytkowników jest świadomych swoich praw, dlatego liczba żądań i skarg jest niewielka.</a:t>
            </a:r>
          </a:p>
          <a:p>
            <a:pPr marL="457200" indent="-4572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pl-PL" sz="1800" dirty="0"/>
              <a:t>Podmioty również nie rozumieją przepisów ustawy w tym zakresie, zgłaszane były przypadki żądań, które nie podlegają ustawie o dostępności cyfrowej.</a:t>
            </a:r>
          </a:p>
          <a:p>
            <a:pPr marL="457200" indent="-4572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pl-PL" sz="1800" dirty="0"/>
              <a:t>Konieczne są działania informacyjno-edukacyjne dla pracowników podmiotów publicznych oraz obywateli.</a:t>
            </a:r>
          </a:p>
          <a:p>
            <a:pPr marL="457200" indent="-4572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pl-PL" sz="1800" dirty="0"/>
              <a:t>Niezbędne jest prawidłowe wdrażanie dostępności cyfrowej w podmiotach publicznych, by pracownicy urzędów wiedzieli jak postępować ze składanymi żądaniami.</a:t>
            </a:r>
          </a:p>
        </p:txBody>
      </p:sp>
    </p:spTree>
    <p:extLst>
      <p:ext uri="{BB962C8B-B14F-4D97-AF65-F5344CB8AC3E}">
        <p14:creationId xmlns:p14="http://schemas.microsoft.com/office/powerpoint/2010/main" val="163203035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B37B62AF-F2E7-B58E-05C4-773F71C84F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2258758"/>
          </a:xfrm>
        </p:spPr>
        <p:txBody>
          <a:bodyPr/>
          <a:lstStyle/>
          <a:p>
            <a:r>
              <a:rPr lang="pl-PL" dirty="0"/>
              <a:t>Kontakt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80FC49EC-B83B-EA41-D38E-EA80BE132F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288537"/>
            <a:ext cx="7745222" cy="1801114"/>
          </a:xfrm>
        </p:spPr>
        <p:txBody>
          <a:bodyPr>
            <a:normAutofit/>
          </a:bodyPr>
          <a:lstStyle/>
          <a:p>
            <a:r>
              <a:rPr lang="pl-PL" sz="2800" dirty="0">
                <a:solidFill>
                  <a:schemeClr val="tx1"/>
                </a:solidFill>
              </a:rPr>
              <a:t>E-mail – </a:t>
            </a:r>
            <a:r>
              <a:rPr lang="pl-PL" sz="2800" dirty="0">
                <a:solidFill>
                  <a:schemeClr val="tx1"/>
                </a:solidFill>
                <a:hlinkClick r:id="rId2"/>
              </a:rPr>
              <a:t>dostepnosc.cyfrowa@cyfra.gov.pl</a:t>
            </a:r>
            <a:r>
              <a:rPr lang="pl-PL" sz="2800" dirty="0">
                <a:solidFill>
                  <a:schemeClr val="tx1"/>
                </a:solidFill>
              </a:rPr>
              <a:t> </a:t>
            </a:r>
          </a:p>
          <a:p>
            <a:r>
              <a:rPr lang="pl-PL" sz="2800" dirty="0">
                <a:solidFill>
                  <a:schemeClr val="tx1"/>
                </a:solidFill>
              </a:rPr>
              <a:t>Rządowy portal poświęcony dostępności cyfrowej – </a:t>
            </a:r>
            <a:r>
              <a:rPr lang="pl-PL" sz="2800" dirty="0">
                <a:solidFill>
                  <a:schemeClr val="tx1"/>
                </a:solidFill>
                <a:hlinkClick r:id="rId3"/>
              </a:rPr>
              <a:t>https://www.gov.pl/web/dostepnosc-cyfrowa</a:t>
            </a:r>
            <a:r>
              <a:rPr lang="pl-PL" sz="2800" dirty="0">
                <a:solidFill>
                  <a:schemeClr val="tx1"/>
                </a:solidFill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22529131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586A4A7E-47C4-3F38-66BC-F5A64F692A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7748732" cy="2852737"/>
          </a:xfrm>
        </p:spPr>
        <p:txBody>
          <a:bodyPr/>
          <a:lstStyle/>
          <a:p>
            <a:r>
              <a:rPr lang="pl-PL" dirty="0"/>
              <a:t>Aspekty prawne zapewnienia dostępności cyfrowej</a:t>
            </a:r>
          </a:p>
        </p:txBody>
      </p:sp>
    </p:spTree>
    <p:extLst>
      <p:ext uri="{BB962C8B-B14F-4D97-AF65-F5344CB8AC3E}">
        <p14:creationId xmlns:p14="http://schemas.microsoft.com/office/powerpoint/2010/main" val="39832913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189668B-5D1B-88D1-1A99-8E1CD91679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Ustawa o dostępności cyfrowej najważniejszym aktem prawnym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0423EB2-A9F0-1394-554C-21A426E693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628792" cy="4667250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20000"/>
              </a:lnSpc>
            </a:pPr>
            <a:r>
              <a:rPr lang="pl-PL" dirty="0"/>
              <a:t>Ustawa z 4 kwietnia 2019 r. o dostępności cyfrowej stron internetowych i aplikacji mobilnych podmiotów publicznych (Dz. U. 2023, poz. 1440) nakłada na podmioty publiczne obowiązek zapewnienia dostępności cyfrowej stron internetowych i aplikacji mobilnych.</a:t>
            </a:r>
          </a:p>
          <a:p>
            <a:pPr>
              <a:lnSpc>
                <a:spcPct val="120000"/>
              </a:lnSpc>
            </a:pPr>
            <a:r>
              <a:rPr lang="pl-PL" dirty="0"/>
              <a:t>Strony i aplikacje mobilne podmiotów publicznych powinny spełniać 4 zasady dostępności cyfrowej:</a:t>
            </a:r>
          </a:p>
          <a:p>
            <a:pPr marL="457200" indent="-4572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pl-PL" b="1" dirty="0"/>
              <a:t>postrzegalności,</a:t>
            </a:r>
          </a:p>
          <a:p>
            <a:pPr marL="457200" indent="-4572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pl-PL" b="1" dirty="0"/>
              <a:t>funkcjonalności,</a:t>
            </a:r>
          </a:p>
          <a:p>
            <a:pPr marL="457200" indent="-4572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pl-PL" b="1" dirty="0"/>
              <a:t>zrozumiałości,</a:t>
            </a:r>
          </a:p>
          <a:p>
            <a:pPr marL="457200" indent="-4572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pl-PL" b="1" dirty="0"/>
              <a:t>kompatybilności </a:t>
            </a:r>
            <a:r>
              <a:rPr lang="pl-PL" dirty="0"/>
              <a:t>(solidności)</a:t>
            </a:r>
          </a:p>
          <a:p>
            <a:pPr>
              <a:lnSpc>
                <a:spcPct val="120000"/>
              </a:lnSpc>
            </a:pPr>
            <a:r>
              <a:rPr lang="pl-PL" dirty="0"/>
              <a:t>i być zgodne z wymaganiami załącznika do ustawy o dostępności cyfrowej.</a:t>
            </a:r>
          </a:p>
          <a:p>
            <a:pPr>
              <a:lnSpc>
                <a:spcPct val="120000"/>
              </a:lnSpc>
            </a:pPr>
            <a:r>
              <a:rPr lang="pl-PL" dirty="0"/>
              <a:t>Wymogi dostępności określone w normie EN 301 549, gdy są spełnione pozwalają stwierdzić, że strona lub aplikacja jest dostępna cyfrowo.</a:t>
            </a:r>
          </a:p>
        </p:txBody>
      </p:sp>
    </p:spTree>
    <p:extLst>
      <p:ext uri="{BB962C8B-B14F-4D97-AF65-F5344CB8AC3E}">
        <p14:creationId xmlns:p14="http://schemas.microsoft.com/office/powerpoint/2010/main" val="40609442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D67F10B-E0CF-DD46-5220-9CC4CE5209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Prawa dla osób ze szczególnymi potrzebami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CF40A50-B9F2-91D7-8FBB-4D25EF9B1E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lnSpc>
                <a:spcPct val="120000"/>
              </a:lnSpc>
            </a:pPr>
            <a:r>
              <a:rPr lang="pl-PL" dirty="0"/>
              <a:t>Ustawa o dostępności cyfrowej nakłada szereg praw, głównie dla osób ze szczególnymi potrzebami, ale w praktyce dla wszystkich:</a:t>
            </a:r>
          </a:p>
          <a:p>
            <a:pPr marL="457200" indent="-4572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pl-PL" b="1" dirty="0"/>
              <a:t>prawo do dostępności cyfrowej </a:t>
            </a:r>
            <a:r>
              <a:rPr lang="pl-PL" dirty="0"/>
              <a:t>– obywatele mają prawo korzystać z dostępnych cyfrowo stron internetowych i aplikacji mobilnych,</a:t>
            </a:r>
          </a:p>
          <a:p>
            <a:pPr marL="457200" indent="-4572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pl-PL" b="1" dirty="0"/>
              <a:t>prawo do rzetelnej informacji o stanie dostępności </a:t>
            </a:r>
            <a:r>
              <a:rPr lang="pl-PL" dirty="0"/>
              <a:t>– deklaracja dostępności źródłem informacji dla odwiedzającego stronę lub dla osoby, która zamierza pobrać aplikację mobilną,</a:t>
            </a:r>
          </a:p>
          <a:p>
            <a:pPr marL="457200" indent="-4572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pl-PL" b="1" dirty="0"/>
              <a:t>prawo do dostępu na równych zasadach </a:t>
            </a:r>
            <a:r>
              <a:rPr lang="pl-PL" dirty="0"/>
              <a:t>– strona lub aplikacja dostępna cyfrowo pozwala wszystkim na równych prawach korzystać z serwisów i usług oferowanych przez podmioty publiczne.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471894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6C5E2F6-7551-FBCA-C571-DCB2AF08FB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sz="4000" dirty="0"/>
              <a:t>Deklaracja dostępności – istotnym dokumentem dla wszystkich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752083F-516D-3996-10B9-3A7A526A8D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457200" indent="-4572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pl-PL" dirty="0"/>
              <a:t>przekazuje informacje o stanie dostępności cyfrowej strony internetowej lub aplikacji mobilnej,</a:t>
            </a:r>
          </a:p>
          <a:p>
            <a:pPr marL="457200" indent="-4572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pl-PL" dirty="0"/>
              <a:t>jest oświadczeniem podmiotu publicznego dlatego powinna przekazywać rzetelne informacje, nawet o niedostępnych cyfrowo elementach,</a:t>
            </a:r>
          </a:p>
          <a:p>
            <a:pPr marL="457200" indent="-4572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pl-PL" dirty="0"/>
              <a:t>aktualizowana do 31 marca każdego roku lub w przypadku, gdy aktualizacja strony internetowej lub aplikacji mobilnej ma istotny wpływ na dostępność cyfrową,</a:t>
            </a:r>
          </a:p>
          <a:p>
            <a:pPr marL="457200" indent="-4572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pl-PL" dirty="0"/>
              <a:t>zawiera informacje o możliwości składania żądań i skarg na brak zapewnienia dostępności oraz dane podmiotu, gdzie można składać żądania i skargi,</a:t>
            </a:r>
          </a:p>
          <a:p>
            <a:pPr marL="457200" indent="-4572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pl-PL" dirty="0"/>
              <a:t>zawiera link do danych kontaktowych Rzecznika Praw obywatelskich, który może wspierać osobę składającą żądanie lub skargę.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817551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1ACE8AD-844C-982B-85CA-55919AA3B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Żądanie zapewnienia dostępności cyfrowej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C6C1DBE-AFA5-110D-85BB-252660D289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lnSpc>
                <a:spcPct val="120000"/>
              </a:lnSpc>
            </a:pPr>
            <a:r>
              <a:rPr lang="pl-PL" dirty="0"/>
              <a:t>Art. 18 ust. 1</a:t>
            </a:r>
          </a:p>
          <a:p>
            <a:pPr>
              <a:lnSpc>
                <a:spcPct val="120000"/>
              </a:lnSpc>
            </a:pPr>
            <a:r>
              <a:rPr lang="pl-PL" dirty="0"/>
              <a:t>Każdy ma prawo złożyć żądanie zapewnienia dostępności cyfrowej:</a:t>
            </a:r>
          </a:p>
          <a:p>
            <a:pPr marL="457200" indent="-4572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pl-PL" dirty="0"/>
              <a:t>strony internetowej,</a:t>
            </a:r>
          </a:p>
          <a:p>
            <a:pPr marL="457200" indent="-4572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pl-PL" dirty="0"/>
              <a:t>aplikacji mobilnej,</a:t>
            </a:r>
          </a:p>
          <a:p>
            <a:pPr marL="457200" indent="-4572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pl-PL" dirty="0"/>
              <a:t>elementu strony internetowej</a:t>
            </a:r>
          </a:p>
          <a:p>
            <a:pPr marL="457200" indent="-4572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pl-PL" dirty="0"/>
              <a:t>elementu aplikacji mobilnej,</a:t>
            </a:r>
          </a:p>
          <a:p>
            <a:pPr marL="457200" indent="-4572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pl-PL" dirty="0"/>
              <a:t>dokumentów lub materiałów audiowizualnych publikowanych na stronie internetowej lub w aplikacji mobilnej.</a:t>
            </a:r>
          </a:p>
          <a:p>
            <a:pPr>
              <a:lnSpc>
                <a:spcPct val="120000"/>
              </a:lnSpc>
            </a:pPr>
            <a:r>
              <a:rPr lang="pl-PL" dirty="0"/>
              <a:t>Podmiot nie ma prawa weryfikować, czy osoba składająca żądanie ma interes faktyczny np. jest osobą z niepełnosprawnością.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575158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4D9F399-6784-84D2-404C-4B118E645D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Tryb ustawowy oraz ustawowe terminy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DAACDEE-A9A6-4399-707E-7C6D30211D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00000"/>
              </a:lnSpc>
            </a:pPr>
            <a:r>
              <a:rPr lang="pl-PL" sz="1800" dirty="0"/>
              <a:t>Żądanie na brak zapewnienia dostępności cyfrowej powinno zawierać:</a:t>
            </a:r>
          </a:p>
          <a:p>
            <a:pPr marL="457200" indent="-4572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pl-PL" sz="1800" dirty="0"/>
              <a:t>dane zgłaszającego,</a:t>
            </a:r>
          </a:p>
          <a:p>
            <a:pPr marL="457200" indent="-4572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pl-PL" sz="1800" dirty="0"/>
              <a:t>wyraźne wskazanie, czego dotyczy żądanie, </a:t>
            </a:r>
          </a:p>
          <a:p>
            <a:pPr marL="457200" indent="-4572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pl-PL" sz="1800" dirty="0"/>
              <a:t>wskazanie sposobu kontaktu z osobą występującą z żądaniem,</a:t>
            </a:r>
          </a:p>
          <a:p>
            <a:pPr marL="457200" indent="-4572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pl-PL" sz="1800" dirty="0"/>
              <a:t>wskazanie alternatywnego sposobu dostępu, jeżeli dotyczy.</a:t>
            </a:r>
          </a:p>
          <a:p>
            <a:pPr>
              <a:lnSpc>
                <a:spcPct val="100000"/>
              </a:lnSpc>
            </a:pPr>
            <a:r>
              <a:rPr lang="pl-PL" sz="1800" dirty="0"/>
              <a:t>a urząd do którego wpłynie żądanie powinien przestrzegać ustawowych terminów.</a:t>
            </a:r>
          </a:p>
          <a:p>
            <a:pPr>
              <a:lnSpc>
                <a:spcPct val="100000"/>
              </a:lnSpc>
            </a:pPr>
            <a:r>
              <a:rPr lang="pl-PL" sz="1800" dirty="0"/>
              <a:t>Żądanie może być złożone w dowolny sposób, najbardziej dogodny dla składającego, a podmiot musi:</a:t>
            </a:r>
          </a:p>
          <a:p>
            <a:pPr marL="457200" indent="-4572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pl-PL" sz="1800" dirty="0"/>
              <a:t>W ciągu siedmiu dni od złożenia żądania rozwiązać wskazany w nim problem, albo</a:t>
            </a:r>
          </a:p>
          <a:p>
            <a:pPr marL="457200" indent="-4572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pl-PL" sz="1800" dirty="0"/>
              <a:t>W ciągu siedmiu dni udzielić odpowiedzi, kiedy problem zostanie rozwiązany, ten okres nie może być dłuższy niż 2 miesiące.</a:t>
            </a:r>
          </a:p>
          <a:p>
            <a:pPr>
              <a:lnSpc>
                <a:spcPct val="100000"/>
              </a:lnSpc>
            </a:pPr>
            <a:r>
              <a:rPr lang="pl-PL" sz="1800" b="1" dirty="0"/>
              <a:t>Ważne! Żądanie może dotyczyć nawet elementów, które podlegają </a:t>
            </a:r>
            <a:r>
              <a:rPr lang="pl-PL" sz="1800" b="1" dirty="0" err="1"/>
              <a:t>wyłączeniom</a:t>
            </a:r>
            <a:r>
              <a:rPr lang="pl-PL" sz="1800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085661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B61EC57-7F00-A681-BB52-3CA7FD5B82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Co robi podmiot?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1898BC1-F27D-FE78-CEEB-741A1AA4E3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l-PL" dirty="0"/>
              <a:t>Po złożonym żądaniu podmiot: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dirty="0"/>
              <a:t>zapewnia dostępność cyfrową wskazanych elementów w żądaniu, najlepiej w ciągu siedmiu dni,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dirty="0"/>
              <a:t>jeśli ten okres jest niemożliwy informuje o trudnościach i w ciągu dwóch miesięcy zapewnia dostępność cyfrową, albo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dirty="0"/>
              <a:t>proponuje dostęp alternatywny, albo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dirty="0"/>
              <a:t>odmawia zapewnienia dostępności cyfrowej, jeśli nie jest uprawniony, albo zapewnienie dostępności może nieść ryzyko błędnej interpretacji niedostępnych cyfrowo danych np. zapewnienie dostępności cyfrowej odręcznie wypełnionych oświadczeń majątkowych.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592617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37F5231-1F39-7FAD-A32C-323E40DA49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Skarga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28BD2A8-9076-EB16-C915-8F7C1FE1E4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lnSpc>
                <a:spcPct val="120000"/>
              </a:lnSpc>
            </a:pPr>
            <a:r>
              <a:rPr lang="pl-PL" dirty="0"/>
              <a:t>Art. 18 ust. 7 i 8 określają tryb składania skarg, a za ich rozpatrywanie odpowiadają przepisy KPA.</a:t>
            </a:r>
          </a:p>
          <a:p>
            <a:pPr>
              <a:lnSpc>
                <a:spcPct val="120000"/>
              </a:lnSpc>
            </a:pPr>
            <a:r>
              <a:rPr lang="pl-PL" dirty="0"/>
              <a:t>Skarga na brak zapewnienia dostępności cyfrowej może być złożona, gdy:</a:t>
            </a:r>
          </a:p>
          <a:p>
            <a:pPr marL="457200" indent="-4572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pl-PL" dirty="0"/>
              <a:t>Podmiot nie udzielił odpowiedzi na złożone żądanie zapewnienia dostępności cyfrowej,</a:t>
            </a:r>
          </a:p>
          <a:p>
            <a:pPr marL="457200" indent="-4572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pl-PL" dirty="0"/>
              <a:t>Osoba, która złożyła żądanie nie jest zadowolona ze sposobu spełnienia żądania lub z zaproponowanego dostępu alternatywnego.</a:t>
            </a:r>
          </a:p>
          <a:p>
            <a:pPr>
              <a:lnSpc>
                <a:spcPct val="120000"/>
              </a:lnSpc>
            </a:pPr>
            <a:r>
              <a:rPr lang="pl-PL" dirty="0"/>
              <a:t>Rzecznik Praw Obywatelskich może wszcząć interwencję, gdy żądanie i skarga nie spowodowały rozwiązania problemu, może również wspierać osobę składającą skargę na etapie procedowania.</a:t>
            </a:r>
          </a:p>
          <a:p>
            <a:pPr>
              <a:lnSpc>
                <a:spcPct val="120000"/>
              </a:lnSpc>
            </a:pPr>
            <a:r>
              <a:rPr lang="pl-PL" b="1" dirty="0"/>
              <a:t>Pamiętaj! Skargę poprzedza żądanie!</a:t>
            </a:r>
          </a:p>
        </p:txBody>
      </p:sp>
    </p:spTree>
    <p:extLst>
      <p:ext uri="{BB962C8B-B14F-4D97-AF65-F5344CB8AC3E}">
        <p14:creationId xmlns:p14="http://schemas.microsoft.com/office/powerpoint/2010/main" val="367611759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akiet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akiet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akiet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8EF1336E8F49D4DA8170E6298E52F5F" ma:contentTypeVersion="18" ma:contentTypeDescription="Utwórz nowy dokument." ma:contentTypeScope="" ma:versionID="a066ed35a39dec2afcd57cc1bcfbfd93">
  <xsd:schema xmlns:xsd="http://www.w3.org/2001/XMLSchema" xmlns:xs="http://www.w3.org/2001/XMLSchema" xmlns:p="http://schemas.microsoft.com/office/2006/metadata/properties" xmlns:ns3="2f66f39f-c2ca-4d2d-b2e9-24a4b7fdf35c" xmlns:ns4="30f9efd2-c79e-44e6-a537-ef032471991e" targetNamespace="http://schemas.microsoft.com/office/2006/metadata/properties" ma:root="true" ma:fieldsID="db961ea9eb7dc2b4920a8142f0f03f0b" ns3:_="" ns4:_="">
    <xsd:import namespace="2f66f39f-c2ca-4d2d-b2e9-24a4b7fdf35c"/>
    <xsd:import namespace="30f9efd2-c79e-44e6-a537-ef032471991e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DateTaken" minOccurs="0"/>
                <xsd:element ref="ns4:MediaServiceOCR" minOccurs="0"/>
                <xsd:element ref="ns4:MediaServiceAutoKeyPoints" minOccurs="0"/>
                <xsd:element ref="ns4:MediaServiceKeyPoints" minOccurs="0"/>
                <xsd:element ref="ns4:MediaServiceLocation" minOccurs="0"/>
                <xsd:element ref="ns4:MediaLengthInSeconds" minOccurs="0"/>
                <xsd:element ref="ns4:_activity" minOccurs="0"/>
                <xsd:element ref="ns4:MediaServiceObjectDetectorVersions" minOccurs="0"/>
                <xsd:element ref="ns4:MediaServiceSystemTags" minOccurs="0"/>
                <xsd:element ref="ns4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66f39f-c2ca-4d2d-b2e9-24a4b7fdf35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krót wskazówki dotyczącej udostępniania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0f9efd2-c79e-44e6-a537-ef032471991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24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30f9efd2-c79e-44e6-a537-ef032471991e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2735671-FF85-41C4-899D-7CBA42287C6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f66f39f-c2ca-4d2d-b2e9-24a4b7fdf35c"/>
    <ds:schemaRef ds:uri="30f9efd2-c79e-44e6-a537-ef032471991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EDBEFCA-D37B-4B0C-A22F-0364E537F10C}">
  <ds:schemaRefs>
    <ds:schemaRef ds:uri="http://schemas.microsoft.com/office/2006/documentManagement/types"/>
    <ds:schemaRef ds:uri="http://schemas.microsoft.com/office/2006/metadata/properties"/>
    <ds:schemaRef ds:uri="30f9efd2-c79e-44e6-a537-ef032471991e"/>
    <ds:schemaRef ds:uri="http://purl.org/dc/terms/"/>
    <ds:schemaRef ds:uri="2f66f39f-c2ca-4d2d-b2e9-24a4b7fdf35c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C306F916-3FCE-4E89-AF06-A2E5B11A100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1337</TotalTime>
  <Words>1265</Words>
  <Application>Microsoft Office PowerPoint</Application>
  <PresentationFormat>Panoramiczny</PresentationFormat>
  <Paragraphs>127</Paragraphs>
  <Slides>19</Slides>
  <Notes>2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19</vt:i4>
      </vt:variant>
    </vt:vector>
  </HeadingPairs>
  <TitlesOfParts>
    <vt:vector size="24" baseType="lpstr">
      <vt:lpstr>Aptos</vt:lpstr>
      <vt:lpstr>Arial</vt:lpstr>
      <vt:lpstr>Calibri</vt:lpstr>
      <vt:lpstr>Roboto</vt:lpstr>
      <vt:lpstr>Motyw pakietu Office</vt:lpstr>
      <vt:lpstr>Czy żądamy zapewnienia dostępności cyfrowej?</vt:lpstr>
      <vt:lpstr>Aspekty prawne zapewnienia dostępności cyfrowej</vt:lpstr>
      <vt:lpstr>Ustawa o dostępności cyfrowej najważniejszym aktem prawnym</vt:lpstr>
      <vt:lpstr>Prawa dla osób ze szczególnymi potrzebami</vt:lpstr>
      <vt:lpstr>Deklaracja dostępności – istotnym dokumentem dla wszystkich</vt:lpstr>
      <vt:lpstr>Żądanie zapewnienia dostępności cyfrowej</vt:lpstr>
      <vt:lpstr>Tryb ustawowy oraz ustawowe terminy</vt:lpstr>
      <vt:lpstr>Co robi podmiot?</vt:lpstr>
      <vt:lpstr>Skarga </vt:lpstr>
      <vt:lpstr>Skargi i żądania  w liczbach</vt:lpstr>
      <vt:lpstr>Działania WDC</vt:lpstr>
      <vt:lpstr>Żądania w 2022 i 2023 r.</vt:lpstr>
      <vt:lpstr>Wyniki ankiet za 2023 rok</vt:lpstr>
      <vt:lpstr>Podział podmiotów ze względu na obszar ich działania</vt:lpstr>
      <vt:lpstr>Żądania</vt:lpstr>
      <vt:lpstr>Powołanie się na nadmierne koszty</vt:lpstr>
      <vt:lpstr>Skargi</vt:lpstr>
      <vt:lpstr>Wnioski</vt:lpstr>
      <vt:lpstr>Kontakt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Czy żądamy zapewnienia dostępności cyfrowej</dc:title>
  <dc:creator>Wojakowski Tomasz</dc:creator>
  <cp:revision>13</cp:revision>
  <dcterms:created xsi:type="dcterms:W3CDTF">2024-04-12T13:20:02Z</dcterms:created>
  <dcterms:modified xsi:type="dcterms:W3CDTF">2024-05-21T07:55:46Z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0x01010068EF1336E8F49D4DA8170E6298E52F5F</vt:lpwstr>
  </property>
</Properties>
</file>